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6"/>
  </p:notesMasterIdLst>
  <p:sldIdLst>
    <p:sldId id="256" r:id="rId2"/>
    <p:sldId id="2465" r:id="rId3"/>
    <p:sldId id="2466" r:id="rId4"/>
    <p:sldId id="2467" r:id="rId5"/>
    <p:sldId id="2484" r:id="rId6"/>
    <p:sldId id="2485" r:id="rId7"/>
    <p:sldId id="2487" r:id="rId8"/>
    <p:sldId id="2486" r:id="rId9"/>
    <p:sldId id="2509" r:id="rId10"/>
    <p:sldId id="2468" r:id="rId11"/>
    <p:sldId id="2488" r:id="rId12"/>
    <p:sldId id="2474" r:id="rId13"/>
    <p:sldId id="2489" r:id="rId14"/>
    <p:sldId id="2490" r:id="rId15"/>
    <p:sldId id="2479" r:id="rId16"/>
    <p:sldId id="2491" r:id="rId17"/>
    <p:sldId id="2495" r:id="rId18"/>
    <p:sldId id="2493" r:id="rId19"/>
    <p:sldId id="2481" r:id="rId20"/>
    <p:sldId id="2494" r:id="rId21"/>
    <p:sldId id="2492" r:id="rId22"/>
    <p:sldId id="2471" r:id="rId23"/>
    <p:sldId id="2472" r:id="rId24"/>
    <p:sldId id="2477" r:id="rId25"/>
    <p:sldId id="2496" r:id="rId26"/>
    <p:sldId id="2497" r:id="rId27"/>
    <p:sldId id="2500" r:id="rId28"/>
    <p:sldId id="2499" r:id="rId29"/>
    <p:sldId id="2501" r:id="rId30"/>
    <p:sldId id="2502" r:id="rId31"/>
    <p:sldId id="2503" r:id="rId32"/>
    <p:sldId id="2504" r:id="rId33"/>
    <p:sldId id="2505" r:id="rId34"/>
    <p:sldId id="2506" r:id="rId35"/>
    <p:sldId id="2508" r:id="rId36"/>
    <p:sldId id="2507" r:id="rId37"/>
    <p:sldId id="2511" r:id="rId38"/>
    <p:sldId id="2510" r:id="rId39"/>
    <p:sldId id="2512" r:id="rId40"/>
    <p:sldId id="2513" r:id="rId41"/>
    <p:sldId id="2514" r:id="rId42"/>
    <p:sldId id="2515" r:id="rId43"/>
    <p:sldId id="2517" r:id="rId44"/>
    <p:sldId id="2525" r:id="rId45"/>
    <p:sldId id="2526" r:id="rId46"/>
    <p:sldId id="2516" r:id="rId47"/>
    <p:sldId id="2518" r:id="rId48"/>
    <p:sldId id="2519" r:id="rId49"/>
    <p:sldId id="2520" r:id="rId50"/>
    <p:sldId id="2521" r:id="rId51"/>
    <p:sldId id="2522" r:id="rId52"/>
    <p:sldId id="2523" r:id="rId53"/>
    <p:sldId id="2524" r:id="rId54"/>
    <p:sldId id="2527"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9A5C"/>
    <a:srgbClr val="A53F52"/>
    <a:srgbClr val="01023B"/>
    <a:srgbClr val="DB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4383" autoAdjust="0"/>
  </p:normalViewPr>
  <p:slideViewPr>
    <p:cSldViewPr snapToGrid="0">
      <p:cViewPr varScale="1">
        <p:scale>
          <a:sx n="85" d="100"/>
          <a:sy n="85" d="100"/>
        </p:scale>
        <p:origin x="1536" y="78"/>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6E2044-5F20-4014-95E0-F0AF07512FE8}" type="datetimeFigureOut">
              <a:rPr lang="en-US" smtClean="0"/>
              <a:t>5/9/2023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A566FD-ECC2-4399-BA76-23D5D6DD8792}" type="slidenum">
              <a:rPr lang="en-US" smtClean="0"/>
              <a:t>‹#›</a:t>
            </a:fld>
            <a:endParaRPr lang="en-US"/>
          </a:p>
        </p:txBody>
      </p:sp>
    </p:spTree>
    <p:extLst>
      <p:ext uri="{BB962C8B-B14F-4D97-AF65-F5344CB8AC3E}">
        <p14:creationId xmlns:p14="http://schemas.microsoft.com/office/powerpoint/2010/main" val="244084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a:t>
            </a:fld>
            <a:endParaRPr lang="en-US"/>
          </a:p>
        </p:txBody>
      </p:sp>
    </p:spTree>
    <p:extLst>
      <p:ext uri="{BB962C8B-B14F-4D97-AF65-F5344CB8AC3E}">
        <p14:creationId xmlns:p14="http://schemas.microsoft.com/office/powerpoint/2010/main" val="1041314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Što za sada samo znači kopiranje novoizračunatog heša u prev polje sledećeg bloka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a:t>
            </a:r>
            <a:r>
              <a:rPr lang="en-US" dirty="0" err="1"/>
              <a:t>Uglavnom</a:t>
            </a:r>
            <a:r>
              <a:rPr lang="en-US" dirty="0"/>
              <a:t> se </a:t>
            </a:r>
            <a:r>
              <a:rPr lang="en-US" dirty="0" err="1"/>
              <a:t>uzimaju</a:t>
            </a:r>
            <a:r>
              <a:rPr lang="en-US" dirty="0"/>
              <a:t> </a:t>
            </a:r>
            <a:r>
              <a:rPr lang="en-US" dirty="0" err="1"/>
              <a:t>sve</a:t>
            </a:r>
            <a:r>
              <a:rPr lang="en-US" dirty="0"/>
              <a:t> </a:t>
            </a:r>
            <a:r>
              <a:rPr lang="en-US" dirty="0" err="1"/>
              <a:t>nule</a:t>
            </a:r>
            <a:r>
              <a:rPr lang="en-US" dirty="0"/>
              <a:t> za </a:t>
            </a:r>
            <a:r>
              <a:rPr lang="en-US" dirty="0" err="1"/>
              <a:t>prev</a:t>
            </a:r>
            <a:r>
              <a:rPr lang="en-US" dirty="0"/>
              <a:t> hash genesis </a:t>
            </a:r>
            <a:r>
              <a:rPr lang="en-US" dirty="0" err="1"/>
              <a:t>bloka</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14</a:t>
            </a:fld>
            <a:endParaRPr lang="en-US"/>
          </a:p>
        </p:txBody>
      </p:sp>
    </p:spTree>
    <p:extLst>
      <p:ext uri="{BB962C8B-B14F-4D97-AF65-F5344CB8AC3E}">
        <p14:creationId xmlns:p14="http://schemas.microsoft.com/office/powerpoint/2010/main" val="3966770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sr-Latn-RS" dirty="0"/>
              <a:t>Čak i neka slika ili video zapis, u suštini apsolutno sve što može da se pretvori u neku tekstualnu ili binarnu reprezantaciju.</a:t>
            </a:r>
          </a:p>
        </p:txBody>
      </p:sp>
      <p:sp>
        <p:nvSpPr>
          <p:cNvPr id="4" name="Slide Number Placeholder 3"/>
          <p:cNvSpPr>
            <a:spLocks noGrp="1"/>
          </p:cNvSpPr>
          <p:nvPr>
            <p:ph type="sldNum" sz="quarter" idx="5"/>
          </p:nvPr>
        </p:nvSpPr>
        <p:spPr/>
        <p:txBody>
          <a:bodyPr/>
          <a:lstStyle/>
          <a:p>
            <a:fld id="{95A566FD-ECC2-4399-BA76-23D5D6DD8792}" type="slidenum">
              <a:rPr lang="en-US" smtClean="0"/>
              <a:t>15</a:t>
            </a:fld>
            <a:endParaRPr lang="en-US"/>
          </a:p>
        </p:txBody>
      </p:sp>
    </p:spTree>
    <p:extLst>
      <p:ext uri="{BB962C8B-B14F-4D97-AF65-F5344CB8AC3E}">
        <p14:creationId xmlns:p14="http://schemas.microsoft.com/office/powerpoint/2010/main" val="3257530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16</a:t>
            </a:fld>
            <a:endParaRPr lang="en-US"/>
          </a:p>
        </p:txBody>
      </p:sp>
    </p:spTree>
    <p:extLst>
      <p:ext uri="{BB962C8B-B14F-4D97-AF65-F5344CB8AC3E}">
        <p14:creationId xmlns:p14="http://schemas.microsoft.com/office/powerpoint/2010/main" val="244460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2.2</a:t>
            </a:r>
            <a:r>
              <a:rPr lang="en-US" dirty="0"/>
              <a:t>) </a:t>
            </a:r>
            <a:r>
              <a:rPr lang="sr-Latn-RS" dirty="0"/>
              <a:t>Tako se tokom</a:t>
            </a:r>
            <a:r>
              <a:rPr lang="en-US" dirty="0"/>
              <a:t> </a:t>
            </a:r>
            <a:r>
              <a:rPr lang="en-US" dirty="0" err="1"/>
              <a:t>vremena</a:t>
            </a:r>
            <a:r>
              <a:rPr lang="en-US" dirty="0"/>
              <a:t> </a:t>
            </a:r>
            <a:r>
              <a:rPr lang="sr-Latn-RS" dirty="0"/>
              <a:t>broj referenci smanjuje ili ostaje isti, olakšavajući praćenje transakcija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Mada u stvarnim implementacijama često je zbog još veće efikasnosti ipak implementirana struktura koja prati koji blokovi su i dalje nerefencirani</a:t>
            </a:r>
          </a:p>
        </p:txBody>
      </p:sp>
      <p:sp>
        <p:nvSpPr>
          <p:cNvPr id="4" name="Slide Number Placeholder 3"/>
          <p:cNvSpPr>
            <a:spLocks noGrp="1"/>
          </p:cNvSpPr>
          <p:nvPr>
            <p:ph type="sldNum" sz="quarter" idx="5"/>
          </p:nvPr>
        </p:nvSpPr>
        <p:spPr/>
        <p:txBody>
          <a:bodyPr/>
          <a:lstStyle/>
          <a:p>
            <a:fld id="{95A566FD-ECC2-4399-BA76-23D5D6DD8792}" type="slidenum">
              <a:rPr lang="en-US" smtClean="0"/>
              <a:t>17</a:t>
            </a:fld>
            <a:endParaRPr lang="en-US"/>
          </a:p>
        </p:txBody>
      </p:sp>
    </p:spTree>
    <p:extLst>
      <p:ext uri="{BB962C8B-B14F-4D97-AF65-F5344CB8AC3E}">
        <p14:creationId xmlns:p14="http://schemas.microsoft.com/office/powerpoint/2010/main" val="509055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I logično nije moguće referencirati se na neki sledeći blok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U blokovima 2 i 3 Nichole nije primalac 12.05 tokena već 10.05</a:t>
            </a:r>
          </a:p>
        </p:txBody>
      </p:sp>
      <p:sp>
        <p:nvSpPr>
          <p:cNvPr id="4" name="Slide Number Placeholder 3"/>
          <p:cNvSpPr>
            <a:spLocks noGrp="1"/>
          </p:cNvSpPr>
          <p:nvPr>
            <p:ph type="sldNum" sz="quarter" idx="5"/>
          </p:nvPr>
        </p:nvSpPr>
        <p:spPr/>
        <p:txBody>
          <a:bodyPr/>
          <a:lstStyle/>
          <a:p>
            <a:fld id="{95A566FD-ECC2-4399-BA76-23D5D6DD8792}" type="slidenum">
              <a:rPr lang="en-US" smtClean="0"/>
              <a:t>18</a:t>
            </a:fld>
            <a:endParaRPr lang="en-US"/>
          </a:p>
        </p:txBody>
      </p:sp>
    </p:spTree>
    <p:extLst>
      <p:ext uri="{BB962C8B-B14F-4D97-AF65-F5344CB8AC3E}">
        <p14:creationId xmlns:p14="http://schemas.microsoft.com/office/powerpoint/2010/main" val="1941157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Znači ima samo količinu i primaoca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Čiji je primalac na primer kreatora blockchaina</a:t>
            </a:r>
          </a:p>
        </p:txBody>
      </p:sp>
      <p:sp>
        <p:nvSpPr>
          <p:cNvPr id="4" name="Slide Number Placeholder 3"/>
          <p:cNvSpPr>
            <a:spLocks noGrp="1"/>
          </p:cNvSpPr>
          <p:nvPr>
            <p:ph type="sldNum" sz="quarter" idx="5"/>
          </p:nvPr>
        </p:nvSpPr>
        <p:spPr/>
        <p:txBody>
          <a:bodyPr/>
          <a:lstStyle/>
          <a:p>
            <a:fld id="{95A566FD-ECC2-4399-BA76-23D5D6DD8792}" type="slidenum">
              <a:rPr lang="en-US" smtClean="0"/>
              <a:t>19</a:t>
            </a:fld>
            <a:endParaRPr lang="en-US"/>
          </a:p>
        </p:txBody>
      </p:sp>
    </p:spTree>
    <p:extLst>
      <p:ext uri="{BB962C8B-B14F-4D97-AF65-F5344CB8AC3E}">
        <p14:creationId xmlns:p14="http://schemas.microsoft.com/office/powerpoint/2010/main" val="3712246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a:t>
            </a:r>
            <a:r>
              <a:rPr lang="sr-Latn-RS" dirty="0"/>
              <a:t>N je 5 u mojoj implementaciji, a 210,000 kod Bitcoin-a.</a:t>
            </a:r>
          </a:p>
        </p:txBody>
      </p:sp>
      <p:sp>
        <p:nvSpPr>
          <p:cNvPr id="4" name="Slide Number Placeholder 3"/>
          <p:cNvSpPr>
            <a:spLocks noGrp="1"/>
          </p:cNvSpPr>
          <p:nvPr>
            <p:ph type="sldNum" sz="quarter" idx="5"/>
          </p:nvPr>
        </p:nvSpPr>
        <p:spPr/>
        <p:txBody>
          <a:bodyPr/>
          <a:lstStyle/>
          <a:p>
            <a:fld id="{95A566FD-ECC2-4399-BA76-23D5D6DD8792}" type="slidenum">
              <a:rPr lang="en-US" smtClean="0"/>
              <a:t>20</a:t>
            </a:fld>
            <a:endParaRPr lang="en-US"/>
          </a:p>
        </p:txBody>
      </p:sp>
    </p:spTree>
    <p:extLst>
      <p:ext uri="{BB962C8B-B14F-4D97-AF65-F5344CB8AC3E}">
        <p14:creationId xmlns:p14="http://schemas.microsoft.com/office/powerpoint/2010/main" val="2802649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21</a:t>
            </a:fld>
            <a:endParaRPr lang="en-US"/>
          </a:p>
        </p:txBody>
      </p:sp>
    </p:spTree>
    <p:extLst>
      <p:ext uri="{BB962C8B-B14F-4D97-AF65-F5344CB8AC3E}">
        <p14:creationId xmlns:p14="http://schemas.microsoft.com/office/powerpoint/2010/main" val="387615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22</a:t>
            </a:fld>
            <a:endParaRPr lang="en-US"/>
          </a:p>
        </p:txBody>
      </p:sp>
    </p:spTree>
    <p:extLst>
      <p:ext uri="{BB962C8B-B14F-4D97-AF65-F5344CB8AC3E}">
        <p14:creationId xmlns:p14="http://schemas.microsoft.com/office/powerpoint/2010/main" val="1414848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Privatni moramo da čuvamo u tajnosti, a javni oglašavamo svima ili entitetu sa kojim želimo da komuniciramo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Koristite svakodnevno prilikom online komunikacije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U </a:t>
            </a:r>
            <a:r>
              <a:rPr lang="en-US" dirty="0" err="1"/>
              <a:t>Srbiji</a:t>
            </a:r>
            <a:r>
              <a:rPr lang="en-US" dirty="0"/>
              <a:t> za li</a:t>
            </a:r>
            <a:r>
              <a:rPr lang="sr-Latn-RS" dirty="0"/>
              <a:t>čne digitalni potpise zakonski su dozvoljeni</a:t>
            </a:r>
          </a:p>
        </p:txBody>
      </p:sp>
      <p:sp>
        <p:nvSpPr>
          <p:cNvPr id="4" name="Slide Number Placeholder 3"/>
          <p:cNvSpPr>
            <a:spLocks noGrp="1"/>
          </p:cNvSpPr>
          <p:nvPr>
            <p:ph type="sldNum" sz="quarter" idx="5"/>
          </p:nvPr>
        </p:nvSpPr>
        <p:spPr/>
        <p:txBody>
          <a:bodyPr/>
          <a:lstStyle/>
          <a:p>
            <a:fld id="{95A566FD-ECC2-4399-BA76-23D5D6DD8792}" type="slidenum">
              <a:rPr lang="en-US" smtClean="0"/>
              <a:t>23</a:t>
            </a:fld>
            <a:endParaRPr lang="en-US"/>
          </a:p>
        </p:txBody>
      </p:sp>
    </p:spTree>
    <p:extLst>
      <p:ext uri="{BB962C8B-B14F-4D97-AF65-F5344CB8AC3E}">
        <p14:creationId xmlns:p14="http://schemas.microsoft.com/office/powerpoint/2010/main" val="820264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Iako se često predstavljaju ovakvim novčićima ili tokenima sa slike, kriptovalute ne postoje u fizičkom obliku, niti npr. 4 Bitcoina predstavlja nešto opipljivo u stvarnom svetu, što znači da spadaju u fiat valute, tj. valute bez pokrića.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a:t>
            </a:r>
            <a:r>
              <a:rPr lang="en-US" dirty="0" err="1"/>
              <a:t>Digitalni</a:t>
            </a:r>
            <a:r>
              <a:rPr lang="en-US" dirty="0"/>
              <a:t> ledger ne mora </a:t>
            </a:r>
            <a:r>
              <a:rPr lang="en-US" dirty="0" err="1"/>
              <a:t>biti</a:t>
            </a:r>
            <a:r>
              <a:rPr lang="en-US" dirty="0"/>
              <a:t> </a:t>
            </a:r>
            <a:r>
              <a:rPr lang="en-US" dirty="0" err="1"/>
              <a:t>vezan</a:t>
            </a:r>
            <a:r>
              <a:rPr lang="en-US" dirty="0"/>
              <a:t> </a:t>
            </a:r>
            <a:r>
              <a:rPr lang="en-US" dirty="0" err="1"/>
              <a:t>samo</a:t>
            </a:r>
            <a:r>
              <a:rPr lang="en-US" dirty="0"/>
              <a:t> za </a:t>
            </a:r>
            <a:r>
              <a:rPr lang="en-US" dirty="0" err="1"/>
              <a:t>nov</a:t>
            </a:r>
            <a:r>
              <a:rPr lang="sr-Latn-RS" dirty="0"/>
              <a:t>čane transakcije, u njemu se teoretski može pratiti bilo šta (na primer, broj glasova na političkim izborima, ili kretanje neke robe iz Kine do nas ako smo naručili nešto preko interneta)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a:t>
            </a:r>
            <a:r>
              <a:rPr lang="sr-Latn-RS" dirty="0"/>
              <a:t>Ali proći ćemo i kroz protokole pomoću kojih uređaji u distribuiranom sistemu razmenjuju poruke međusobno, jer je to veoma bitan deo funkcionisanja kriptovaluta i blockchaina generalno.</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4</a:t>
            </a:fld>
            <a:endParaRPr lang="en-US"/>
          </a:p>
        </p:txBody>
      </p:sp>
    </p:spTree>
    <p:extLst>
      <p:ext uri="{BB962C8B-B14F-4D97-AF65-F5344CB8AC3E}">
        <p14:creationId xmlns:p14="http://schemas.microsoft.com/office/powerpoint/2010/main" val="376111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Ukoliko sajt koristi httpS protokol, što je veliki procenat današnjih sajtova, možete da kliknete na katanac u search baru u browseru i proverite koji sertifikat koristi sajt. Na primer sajt ETF-a koristi RSA koji takođe i dalje koristi velika većina internet sajtova. On se oslanja na faktorizaciju prostih brojeva i koristi se već 40ak godina, ali ECDSA će ga verovatno zameniti oko 2030-te, zbog efikasnosti</a:t>
            </a:r>
          </a:p>
        </p:txBody>
      </p:sp>
      <p:sp>
        <p:nvSpPr>
          <p:cNvPr id="4" name="Slide Number Placeholder 3"/>
          <p:cNvSpPr>
            <a:spLocks noGrp="1"/>
          </p:cNvSpPr>
          <p:nvPr>
            <p:ph type="sldNum" sz="quarter" idx="5"/>
          </p:nvPr>
        </p:nvSpPr>
        <p:spPr/>
        <p:txBody>
          <a:bodyPr/>
          <a:lstStyle/>
          <a:p>
            <a:fld id="{95A566FD-ECC2-4399-BA76-23D5D6DD8792}" type="slidenum">
              <a:rPr lang="en-US" smtClean="0"/>
              <a:t>24</a:t>
            </a:fld>
            <a:endParaRPr lang="en-US"/>
          </a:p>
        </p:txBody>
      </p:sp>
    </p:spTree>
    <p:extLst>
      <p:ext uri="{BB962C8B-B14F-4D97-AF65-F5344CB8AC3E}">
        <p14:creationId xmlns:p14="http://schemas.microsoft.com/office/powerpoint/2010/main" val="3828476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Sa </a:t>
            </a:r>
            <a:r>
              <a:rPr lang="en-US" dirty="0" err="1"/>
              <a:t>jedna</a:t>
            </a:r>
            <a:r>
              <a:rPr lang="sr-Latn-RS" dirty="0"/>
              <a:t>činom oblika X. </a:t>
            </a:r>
            <a:r>
              <a:rPr lang="en-US" dirty="0" err="1"/>
              <a:t>Vizuelni</a:t>
            </a:r>
            <a:r>
              <a:rPr lang="en-US" dirty="0"/>
              <a:t> </a:t>
            </a:r>
            <a:r>
              <a:rPr lang="en-US" dirty="0" err="1"/>
              <a:t>primeri</a:t>
            </a:r>
            <a:r>
              <a:rPr lang="en-US" dirty="0"/>
              <a:t> </a:t>
            </a:r>
            <a:r>
              <a:rPr lang="en-US" dirty="0" err="1"/>
              <a:t>su</a:t>
            </a:r>
            <a:r>
              <a:rPr lang="en-US" dirty="0"/>
              <a:t> </a:t>
            </a:r>
            <a:r>
              <a:rPr lang="en-US" dirty="0" err="1"/>
              <a:t>nad</a:t>
            </a:r>
            <a:r>
              <a:rPr lang="en-US" dirty="0"/>
              <a:t> </a:t>
            </a:r>
            <a:r>
              <a:rPr lang="en-US" dirty="0" err="1"/>
              <a:t>beskona</a:t>
            </a:r>
            <a:r>
              <a:rPr lang="sr-Latn-RS" dirty="0"/>
              <a:t>čnim poljem realnih brojeva, tj. jednačina bi bila bez mod p, jer je u suprotnom veoma teško, tj. nemoguće zamisliti šta se dešava</a:t>
            </a:r>
          </a:p>
        </p:txBody>
      </p:sp>
      <p:sp>
        <p:nvSpPr>
          <p:cNvPr id="4" name="Slide Number Placeholder 3"/>
          <p:cNvSpPr>
            <a:spLocks noGrp="1"/>
          </p:cNvSpPr>
          <p:nvPr>
            <p:ph type="sldNum" sz="quarter" idx="5"/>
          </p:nvPr>
        </p:nvSpPr>
        <p:spPr/>
        <p:txBody>
          <a:bodyPr/>
          <a:lstStyle/>
          <a:p>
            <a:fld id="{95A566FD-ECC2-4399-BA76-23D5D6DD8792}" type="slidenum">
              <a:rPr lang="en-US" smtClean="0"/>
              <a:t>25</a:t>
            </a:fld>
            <a:endParaRPr lang="en-US"/>
          </a:p>
        </p:txBody>
      </p:sp>
    </p:spTree>
    <p:extLst>
      <p:ext uri="{BB962C8B-B14F-4D97-AF65-F5344CB8AC3E}">
        <p14:creationId xmlns:p14="http://schemas.microsoft.com/office/powerpoint/2010/main" val="758753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26</a:t>
            </a:fld>
            <a:endParaRPr lang="en-US"/>
          </a:p>
        </p:txBody>
      </p:sp>
    </p:spTree>
    <p:extLst>
      <p:ext uri="{BB962C8B-B14F-4D97-AF65-F5344CB8AC3E}">
        <p14:creationId xmlns:p14="http://schemas.microsoft.com/office/powerpoint/2010/main" val="1639330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27</a:t>
            </a:fld>
            <a:endParaRPr lang="en-US"/>
          </a:p>
        </p:txBody>
      </p:sp>
    </p:spTree>
    <p:extLst>
      <p:ext uri="{BB962C8B-B14F-4D97-AF65-F5344CB8AC3E}">
        <p14:creationId xmlns:p14="http://schemas.microsoft.com/office/powerpoint/2010/main" val="336739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28</a:t>
            </a:fld>
            <a:endParaRPr lang="en-US"/>
          </a:p>
        </p:txBody>
      </p:sp>
    </p:spTree>
    <p:extLst>
      <p:ext uri="{BB962C8B-B14F-4D97-AF65-F5344CB8AC3E}">
        <p14:creationId xmlns:p14="http://schemas.microsoft.com/office/powerpoint/2010/main" val="2516707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29</a:t>
            </a:fld>
            <a:endParaRPr lang="en-US"/>
          </a:p>
        </p:txBody>
      </p:sp>
    </p:spTree>
    <p:extLst>
      <p:ext uri="{BB962C8B-B14F-4D97-AF65-F5344CB8AC3E}">
        <p14:creationId xmlns:p14="http://schemas.microsoft.com/office/powerpoint/2010/main" val="2594484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30</a:t>
            </a:fld>
            <a:endParaRPr lang="en-US"/>
          </a:p>
        </p:txBody>
      </p:sp>
    </p:spTree>
    <p:extLst>
      <p:ext uri="{BB962C8B-B14F-4D97-AF65-F5344CB8AC3E}">
        <p14:creationId xmlns:p14="http://schemas.microsoft.com/office/powerpoint/2010/main" val="1211399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31</a:t>
            </a:fld>
            <a:endParaRPr lang="en-US"/>
          </a:p>
        </p:txBody>
      </p:sp>
    </p:spTree>
    <p:extLst>
      <p:ext uri="{BB962C8B-B14F-4D97-AF65-F5344CB8AC3E}">
        <p14:creationId xmlns:p14="http://schemas.microsoft.com/office/powerpoint/2010/main" val="1448025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32</a:t>
            </a:fld>
            <a:endParaRPr lang="en-US"/>
          </a:p>
        </p:txBody>
      </p:sp>
    </p:spTree>
    <p:extLst>
      <p:ext uri="{BB962C8B-B14F-4D97-AF65-F5344CB8AC3E}">
        <p14:creationId xmlns:p14="http://schemas.microsoft.com/office/powerpoint/2010/main" val="889332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33</a:t>
            </a:fld>
            <a:endParaRPr lang="en-US"/>
          </a:p>
        </p:txBody>
      </p:sp>
    </p:spTree>
    <p:extLst>
      <p:ext uri="{BB962C8B-B14F-4D97-AF65-F5344CB8AC3E}">
        <p14:creationId xmlns:p14="http://schemas.microsoft.com/office/powerpoint/2010/main" val="3608717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6</a:t>
            </a:fld>
            <a:endParaRPr lang="en-US"/>
          </a:p>
        </p:txBody>
      </p:sp>
    </p:spTree>
    <p:extLst>
      <p:ext uri="{BB962C8B-B14F-4D97-AF65-F5344CB8AC3E}">
        <p14:creationId xmlns:p14="http://schemas.microsoft.com/office/powerpoint/2010/main" val="2218751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34</a:t>
            </a:fld>
            <a:endParaRPr lang="en-US"/>
          </a:p>
        </p:txBody>
      </p:sp>
    </p:spTree>
    <p:extLst>
      <p:ext uri="{BB962C8B-B14F-4D97-AF65-F5344CB8AC3E}">
        <p14:creationId xmlns:p14="http://schemas.microsoft.com/office/powerpoint/2010/main" val="6034208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35</a:t>
            </a:fld>
            <a:endParaRPr lang="en-US"/>
          </a:p>
        </p:txBody>
      </p:sp>
    </p:spTree>
    <p:extLst>
      <p:ext uri="{BB962C8B-B14F-4D97-AF65-F5344CB8AC3E}">
        <p14:creationId xmlns:p14="http://schemas.microsoft.com/office/powerpoint/2010/main" val="981090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36</a:t>
            </a:fld>
            <a:endParaRPr lang="en-US"/>
          </a:p>
        </p:txBody>
      </p:sp>
    </p:spTree>
    <p:extLst>
      <p:ext uri="{BB962C8B-B14F-4D97-AF65-F5344CB8AC3E}">
        <p14:creationId xmlns:p14="http://schemas.microsoft.com/office/powerpoint/2010/main" val="38261461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37</a:t>
            </a:fld>
            <a:endParaRPr lang="en-US"/>
          </a:p>
        </p:txBody>
      </p:sp>
    </p:spTree>
    <p:extLst>
      <p:ext uri="{BB962C8B-B14F-4D97-AF65-F5344CB8AC3E}">
        <p14:creationId xmlns:p14="http://schemas.microsoft.com/office/powerpoint/2010/main" val="4100107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Sada je moguće i specifično se referisati na određenu transakciju unutar bloka, i neki stvarni sistemi to zaista i implementiraju</a:t>
            </a:r>
          </a:p>
        </p:txBody>
      </p:sp>
      <p:sp>
        <p:nvSpPr>
          <p:cNvPr id="4" name="Slide Number Placeholder 3"/>
          <p:cNvSpPr>
            <a:spLocks noGrp="1"/>
          </p:cNvSpPr>
          <p:nvPr>
            <p:ph type="sldNum" sz="quarter" idx="5"/>
          </p:nvPr>
        </p:nvSpPr>
        <p:spPr/>
        <p:txBody>
          <a:bodyPr/>
          <a:lstStyle/>
          <a:p>
            <a:fld id="{95A566FD-ECC2-4399-BA76-23D5D6DD8792}" type="slidenum">
              <a:rPr lang="en-US" smtClean="0"/>
              <a:t>38</a:t>
            </a:fld>
            <a:endParaRPr lang="en-US"/>
          </a:p>
        </p:txBody>
      </p:sp>
    </p:spTree>
    <p:extLst>
      <p:ext uri="{BB962C8B-B14F-4D97-AF65-F5344CB8AC3E}">
        <p14:creationId xmlns:p14="http://schemas.microsoft.com/office/powerpoint/2010/main" val="12162117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39</a:t>
            </a:fld>
            <a:endParaRPr lang="en-US"/>
          </a:p>
        </p:txBody>
      </p:sp>
    </p:spTree>
    <p:extLst>
      <p:ext uri="{BB962C8B-B14F-4D97-AF65-F5344CB8AC3E}">
        <p14:creationId xmlns:p14="http://schemas.microsoft.com/office/powerpoint/2010/main" val="2541035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Efekat koji želimo da postignemo izgleda ovako: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Čak i da </a:t>
            </a:r>
            <a:r>
              <a:rPr lang="en-US" dirty="0" err="1"/>
              <a:t>Napada</a:t>
            </a:r>
            <a:r>
              <a:rPr lang="sr-Latn-RS" dirty="0"/>
              <a:t>č krene da menja poslednji blok istog trenutka kad je on dodat, ne može dovoljno brzo da izmeni taj blok pre nego što ostatak mreže doda novi validan blok u lanac.</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Nikad neće moći da prestigne ostatak mreže i drugi čvorovi će znati da verzija lanca koju poseduje napadač nije validna.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Ukoliko želi da izmeni neki blok još dublje u lancu, tek tada neće moći da stigne ostatak mreže.</a:t>
            </a:r>
          </a:p>
        </p:txBody>
      </p:sp>
      <p:sp>
        <p:nvSpPr>
          <p:cNvPr id="4" name="Slide Number Placeholder 3"/>
          <p:cNvSpPr>
            <a:spLocks noGrp="1"/>
          </p:cNvSpPr>
          <p:nvPr>
            <p:ph type="sldNum" sz="quarter" idx="5"/>
          </p:nvPr>
        </p:nvSpPr>
        <p:spPr/>
        <p:txBody>
          <a:bodyPr/>
          <a:lstStyle/>
          <a:p>
            <a:fld id="{95A566FD-ECC2-4399-BA76-23D5D6DD8792}" type="slidenum">
              <a:rPr lang="en-US" smtClean="0"/>
              <a:t>40</a:t>
            </a:fld>
            <a:endParaRPr lang="en-US"/>
          </a:p>
        </p:txBody>
      </p:sp>
    </p:spTree>
    <p:extLst>
      <p:ext uri="{BB962C8B-B14F-4D97-AF65-F5344CB8AC3E}">
        <p14:creationId xmlns:p14="http://schemas.microsoft.com/office/powerpoint/2010/main" val="8447299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Između vrednosti težine i brojim nula kojim mora da započinje heš, </a:t>
            </a:r>
            <a:r>
              <a:rPr lang="sr-Latn-RS" sz="1200" dirty="0">
                <a:solidFill>
                  <a:sysClr val="windowText" lastClr="000000"/>
                </a:solidFill>
                <a:latin typeface="Calibri" panose="020F0502020204030204"/>
              </a:rPr>
              <a:t>u stvarnim sistemima često postoji komplikovanija funkcija preslikavanja težine u broj nula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4) Cilj je održati konstantno prosečno vreme između dodavanja novih blokova (recimo u proseku na svakih 10min hoćemo da se doda novi blok)</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P) Bez menjanja podataka unutar bloka?</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41</a:t>
            </a:fld>
            <a:endParaRPr lang="en-US"/>
          </a:p>
        </p:txBody>
      </p:sp>
    </p:spTree>
    <p:extLst>
      <p:ext uri="{BB962C8B-B14F-4D97-AF65-F5344CB8AC3E}">
        <p14:creationId xmlns:p14="http://schemas.microsoft.com/office/powerpoint/2010/main" val="25148173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To </a:t>
            </a:r>
            <a:r>
              <a:rPr lang="en-US" dirty="0" err="1"/>
              <a:t>pronala</a:t>
            </a:r>
            <a:r>
              <a:rPr lang="sr-Latn-RS" dirty="0"/>
              <a:t>ženje se sastoji od isprobavanja različitih vrednosti, npr. krenemo od 1 i idemo na gore sve dok ne pronađemo tu vrednost, u ovom primeru 783.</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To znači da je u suštini rudarenje statistička igra, što više procesorske snage imamo to je veća šansa da baš mi pronađemo odgovarajući Nonce.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Zato je pre par godina počela pomama za grafičkim karticama, jer su one veoma brze kad je u pitanju rudarenje.</a:t>
            </a:r>
          </a:p>
        </p:txBody>
      </p:sp>
      <p:sp>
        <p:nvSpPr>
          <p:cNvPr id="4" name="Slide Number Placeholder 3"/>
          <p:cNvSpPr>
            <a:spLocks noGrp="1"/>
          </p:cNvSpPr>
          <p:nvPr>
            <p:ph type="sldNum" sz="quarter" idx="5"/>
          </p:nvPr>
        </p:nvSpPr>
        <p:spPr/>
        <p:txBody>
          <a:bodyPr/>
          <a:lstStyle/>
          <a:p>
            <a:fld id="{95A566FD-ECC2-4399-BA76-23D5D6DD8792}" type="slidenum">
              <a:rPr lang="en-US" smtClean="0"/>
              <a:t>42</a:t>
            </a:fld>
            <a:endParaRPr lang="en-US"/>
          </a:p>
        </p:txBody>
      </p:sp>
    </p:spTree>
    <p:extLst>
      <p:ext uri="{BB962C8B-B14F-4D97-AF65-F5344CB8AC3E}">
        <p14:creationId xmlns:p14="http://schemas.microsoft.com/office/powerpoint/2010/main" val="39224407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Svaki rudar prikupi transakcije od ostalih čvorova i onda stavi samoga sebe kao primaoca Coinbase nagrade, i sa tim vrednostima kreće da rudari.</a:t>
            </a:r>
          </a:p>
        </p:txBody>
      </p:sp>
      <p:sp>
        <p:nvSpPr>
          <p:cNvPr id="4" name="Slide Number Placeholder 3"/>
          <p:cNvSpPr>
            <a:spLocks noGrp="1"/>
          </p:cNvSpPr>
          <p:nvPr>
            <p:ph type="sldNum" sz="quarter" idx="5"/>
          </p:nvPr>
        </p:nvSpPr>
        <p:spPr/>
        <p:txBody>
          <a:bodyPr/>
          <a:lstStyle/>
          <a:p>
            <a:fld id="{95A566FD-ECC2-4399-BA76-23D5D6DD8792}" type="slidenum">
              <a:rPr lang="en-US" smtClean="0"/>
              <a:t>43</a:t>
            </a:fld>
            <a:endParaRPr lang="en-US"/>
          </a:p>
        </p:txBody>
      </p:sp>
    </p:spTree>
    <p:extLst>
      <p:ext uri="{BB962C8B-B14F-4D97-AF65-F5344CB8AC3E}">
        <p14:creationId xmlns:p14="http://schemas.microsoft.com/office/powerpoint/2010/main" val="116156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7</a:t>
            </a:fld>
            <a:endParaRPr lang="en-US"/>
          </a:p>
        </p:txBody>
      </p:sp>
    </p:spTree>
    <p:extLst>
      <p:ext uri="{BB962C8B-B14F-4D97-AF65-F5344CB8AC3E}">
        <p14:creationId xmlns:p14="http://schemas.microsoft.com/office/powerpoint/2010/main" val="14985398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smo zaokružili blockchain kao strukturu podataka. Da rekapituliramo ovako izgleda implementirana struktura blokova i njihovog ulančavanja u mojoj implementaciji.</a:t>
            </a:r>
          </a:p>
        </p:txBody>
      </p:sp>
      <p:sp>
        <p:nvSpPr>
          <p:cNvPr id="4" name="Slide Number Placeholder 3"/>
          <p:cNvSpPr>
            <a:spLocks noGrp="1"/>
          </p:cNvSpPr>
          <p:nvPr>
            <p:ph type="sldNum" sz="quarter" idx="5"/>
          </p:nvPr>
        </p:nvSpPr>
        <p:spPr/>
        <p:txBody>
          <a:bodyPr/>
          <a:lstStyle/>
          <a:p>
            <a:fld id="{95A566FD-ECC2-4399-BA76-23D5D6DD8792}" type="slidenum">
              <a:rPr lang="en-US" smtClean="0"/>
              <a:t>44</a:t>
            </a:fld>
            <a:endParaRPr lang="en-US"/>
          </a:p>
        </p:txBody>
      </p:sp>
    </p:spTree>
    <p:extLst>
      <p:ext uri="{BB962C8B-B14F-4D97-AF65-F5344CB8AC3E}">
        <p14:creationId xmlns:p14="http://schemas.microsoft.com/office/powerpoint/2010/main" val="28115443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ovako izgleda Bitcoinova implementacija. Jedina razlika je što se transakcije dodatno posebno heširaju bez ostalih polja u bloku pomoću nečega što se zove Merkleovo stablo koje je dato na desnoj slici i predstavlja zapravo nekoliko uzastopnih heširanja za redom. A druga razlika je što postoji polje veličina bloka koja je neophodna u stvarnim implementacijama zbog prenosa podataka kroz mrežu, radi provere da je ceo blok stigao.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Sada ćemo taman preći na mrežni deo blockchaina.</a:t>
            </a:r>
          </a:p>
        </p:txBody>
      </p:sp>
      <p:sp>
        <p:nvSpPr>
          <p:cNvPr id="4" name="Slide Number Placeholder 3"/>
          <p:cNvSpPr>
            <a:spLocks noGrp="1"/>
          </p:cNvSpPr>
          <p:nvPr>
            <p:ph type="sldNum" sz="quarter" idx="5"/>
          </p:nvPr>
        </p:nvSpPr>
        <p:spPr/>
        <p:txBody>
          <a:bodyPr/>
          <a:lstStyle/>
          <a:p>
            <a:fld id="{95A566FD-ECC2-4399-BA76-23D5D6DD8792}" type="slidenum">
              <a:rPr lang="en-US" smtClean="0"/>
              <a:t>45</a:t>
            </a:fld>
            <a:endParaRPr lang="en-US"/>
          </a:p>
        </p:txBody>
      </p:sp>
    </p:spTree>
    <p:extLst>
      <p:ext uri="{BB962C8B-B14F-4D97-AF65-F5344CB8AC3E}">
        <p14:creationId xmlns:p14="http://schemas.microsoft.com/office/powerpoint/2010/main" val="5764786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4.3) Kod Bitcoina se čeka od 10 do 60 minuta kako bi transakcija prošla.</a:t>
            </a:r>
          </a:p>
        </p:txBody>
      </p:sp>
      <p:sp>
        <p:nvSpPr>
          <p:cNvPr id="4" name="Slide Number Placeholder 3"/>
          <p:cNvSpPr>
            <a:spLocks noGrp="1"/>
          </p:cNvSpPr>
          <p:nvPr>
            <p:ph type="sldNum" sz="quarter" idx="5"/>
          </p:nvPr>
        </p:nvSpPr>
        <p:spPr/>
        <p:txBody>
          <a:bodyPr/>
          <a:lstStyle/>
          <a:p>
            <a:fld id="{95A566FD-ECC2-4399-BA76-23D5D6DD8792}" type="slidenum">
              <a:rPr lang="en-US" smtClean="0"/>
              <a:t>46</a:t>
            </a:fld>
            <a:endParaRPr lang="en-US"/>
          </a:p>
        </p:txBody>
      </p:sp>
    </p:spTree>
    <p:extLst>
      <p:ext uri="{BB962C8B-B14F-4D97-AF65-F5344CB8AC3E}">
        <p14:creationId xmlns:p14="http://schemas.microsoft.com/office/powerpoint/2010/main" val="34907661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47</a:t>
            </a:fld>
            <a:endParaRPr lang="en-US"/>
          </a:p>
        </p:txBody>
      </p:sp>
    </p:spTree>
    <p:extLst>
      <p:ext uri="{BB962C8B-B14F-4D97-AF65-F5344CB8AC3E}">
        <p14:creationId xmlns:p14="http://schemas.microsoft.com/office/powerpoint/2010/main" val="1273576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48</a:t>
            </a:fld>
            <a:endParaRPr lang="en-US"/>
          </a:p>
        </p:txBody>
      </p:sp>
    </p:spTree>
    <p:extLst>
      <p:ext uri="{BB962C8B-B14F-4D97-AF65-F5344CB8AC3E}">
        <p14:creationId xmlns:p14="http://schemas.microsoft.com/office/powerpoint/2010/main" val="31982992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 mojoj pojednostavljenoj implementaciji sam implementirao tri čvora, zeleni čvorovi veruju drugim zelenim čvorovima, a crvenim čvorovima ne veruje niko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Važe ista pravila kao i do sada, osim što sada iako napadač uspe da izmeni lanac (što je skoro pa nemoguće) on mora da ima pristup i drugim čvorovia kako bi i kod njih mogao da napravi iste izmene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49</a:t>
            </a:fld>
            <a:endParaRPr lang="en-US"/>
          </a:p>
        </p:txBody>
      </p:sp>
    </p:spTree>
    <p:extLst>
      <p:ext uri="{BB962C8B-B14F-4D97-AF65-F5344CB8AC3E}">
        <p14:creationId xmlns:p14="http://schemas.microsoft.com/office/powerpoint/2010/main" val="5005571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Primer kada je Ethereum prešao sa Proof of Work na Proof of Stake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7) Primera radi nova kriptovaluta zasnovana na Bitcoin-u sa minimalnim izmenama sistema</a:t>
            </a:r>
          </a:p>
        </p:txBody>
      </p:sp>
      <p:sp>
        <p:nvSpPr>
          <p:cNvPr id="4" name="Slide Number Placeholder 3"/>
          <p:cNvSpPr>
            <a:spLocks noGrp="1"/>
          </p:cNvSpPr>
          <p:nvPr>
            <p:ph type="sldNum" sz="quarter" idx="5"/>
          </p:nvPr>
        </p:nvSpPr>
        <p:spPr/>
        <p:txBody>
          <a:bodyPr/>
          <a:lstStyle/>
          <a:p>
            <a:fld id="{95A566FD-ECC2-4399-BA76-23D5D6DD8792}" type="slidenum">
              <a:rPr lang="en-US" smtClean="0"/>
              <a:t>50</a:t>
            </a:fld>
            <a:endParaRPr lang="en-US"/>
          </a:p>
        </p:txBody>
      </p:sp>
    </p:spTree>
    <p:extLst>
      <p:ext uri="{BB962C8B-B14F-4D97-AF65-F5344CB8AC3E}">
        <p14:creationId xmlns:p14="http://schemas.microsoft.com/office/powerpoint/2010/main" val="1406367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Kratka mrežna animacija koja daje malo bolju sliku kako komuniciraju čvorovi.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 leve strane je skica globalne mreže, imamo gradove koji su na skroz različitim krajevima sveta, a sa desne strane je lista nepotvrđenih transakcija koje trenutno vidi čvor u Beogradu, kao i timer koji odbrojava očekivano prosečno vreme za rudarenje novog bloka unutar mreže koje iznosi 5 sekundi.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51</a:t>
            </a:fld>
            <a:endParaRPr lang="en-US"/>
          </a:p>
        </p:txBody>
      </p:sp>
    </p:spTree>
    <p:extLst>
      <p:ext uri="{BB962C8B-B14F-4D97-AF65-F5344CB8AC3E}">
        <p14:creationId xmlns:p14="http://schemas.microsoft.com/office/powerpoint/2010/main" val="25576423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a mi smo videli samo jedan primer kako on može da izgleda za neku izmišljenu kriptovalutu</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ali to što oni prenose su u glavnom prototipne implementacije ili su i dalje u fazi razvoja</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n</a:t>
            </a:r>
            <a:r>
              <a:rPr lang="en-US" dirty="0" err="1"/>
              <a:t>aravno</a:t>
            </a:r>
            <a:r>
              <a:rPr lang="en-US" dirty="0"/>
              <a:t> </a:t>
            </a:r>
            <a:r>
              <a:rPr lang="en-US" dirty="0" err="1"/>
              <a:t>postoji</a:t>
            </a:r>
            <a:r>
              <a:rPr lang="en-US" dirty="0"/>
              <a:t> </a:t>
            </a:r>
            <a:r>
              <a:rPr lang="en-US" dirty="0" err="1"/>
              <a:t>i</a:t>
            </a:r>
            <a:r>
              <a:rPr lang="en-US" dirty="0"/>
              <a:t> </a:t>
            </a:r>
            <a:r>
              <a:rPr lang="en-US" dirty="0" err="1"/>
              <a:t>puno</a:t>
            </a:r>
            <a:r>
              <a:rPr lang="en-US" dirty="0"/>
              <a:t> </a:t>
            </a:r>
            <a:r>
              <a:rPr lang="en-US" dirty="0" err="1"/>
              <a:t>uspe</a:t>
            </a:r>
            <a:r>
              <a:rPr lang="sr-Latn-RS" dirty="0"/>
              <a:t>šnih implementacija, pogotovo u sferi bankarstva, čak i nevezano za kriptovalute. Zanimljive prave primene su u reviziji, dokazivanju autorskih prava ili registrovanju patenata, lancima nabavke. Naravno ništa od ovoga nije i dalje postalo dovoljno popularno, ali postoje nove kompanije koje uspešno primenjuju blockchain u ovim sektorima</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u</a:t>
            </a:r>
            <a:r>
              <a:rPr lang="en-US" dirty="0" err="1"/>
              <a:t>glavnom</a:t>
            </a:r>
            <a:r>
              <a:rPr lang="en-US" dirty="0"/>
              <a:t> </a:t>
            </a:r>
            <a:r>
              <a:rPr lang="en-US" dirty="0" err="1"/>
              <a:t>zahvalju</a:t>
            </a:r>
            <a:r>
              <a:rPr lang="sr-Latn-RS" dirty="0"/>
              <a:t>jući nečemu što se zove smart contracts, odnosno pametni ugovori. To su bukvalno delovi koda koji se čuvaju u blockchain strukturi koji se pokreću kada se neki unapred definisani uslovi zadovolje.</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U </a:t>
            </a:r>
            <a:r>
              <a:rPr lang="en-US" dirty="0" err="1"/>
              <a:t>su</a:t>
            </a:r>
            <a:r>
              <a:rPr lang="sr-Latn-RS" dirty="0"/>
              <a:t>štini ukoliko biznisu trebaju trajno nepromenljivi podaci, a da im pritom nije previše stalo do brzine i ne smeta im manjak centralizovanosti sistema treba koristiti blockchain. Tako da ako razmislimo blockchain zapravo ima veoma limitiranu upotrebu. I plus on skoro nikada ne može da bude jedini način na koji se čuvaju podaci zbog toga što je spor za pretraživanje, skoro uvek će nam trebati dodatne strukture podataka poput relacionih ili nerelacionih baza podataka, a blockchain je tu sa strane kao potvrda da podaci nisu menjani.</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I na kraju treba naglasiti da je veoma bitna programerski sigurna implementacija blockchaina, jer je činjenica da su podaci matematički nepromenljivi najveća prednost ove strukture podataka, tj. čitavog sistema izgrađenog oko nje. Ako programerska implementacija ne može ovo da zagarantuje, tj. postoje rupe u njoj onda ceo sistem pada u vodu</a:t>
            </a:r>
          </a:p>
        </p:txBody>
      </p:sp>
      <p:sp>
        <p:nvSpPr>
          <p:cNvPr id="4" name="Slide Number Placeholder 3"/>
          <p:cNvSpPr>
            <a:spLocks noGrp="1"/>
          </p:cNvSpPr>
          <p:nvPr>
            <p:ph type="sldNum" sz="quarter" idx="5"/>
          </p:nvPr>
        </p:nvSpPr>
        <p:spPr/>
        <p:txBody>
          <a:bodyPr/>
          <a:lstStyle/>
          <a:p>
            <a:fld id="{95A566FD-ECC2-4399-BA76-23D5D6DD8792}" type="slidenum">
              <a:rPr lang="en-US" smtClean="0"/>
              <a:t>53</a:t>
            </a:fld>
            <a:endParaRPr lang="en-US"/>
          </a:p>
        </p:txBody>
      </p:sp>
    </p:spTree>
    <p:extLst>
      <p:ext uri="{BB962C8B-B14F-4D97-AF65-F5344CB8AC3E}">
        <p14:creationId xmlns:p14="http://schemas.microsoft.com/office/powerpoint/2010/main" val="274222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8</a:t>
            </a:fld>
            <a:endParaRPr lang="en-US"/>
          </a:p>
        </p:txBody>
      </p:sp>
    </p:spTree>
    <p:extLst>
      <p:ext uri="{BB962C8B-B14F-4D97-AF65-F5344CB8AC3E}">
        <p14:creationId xmlns:p14="http://schemas.microsoft.com/office/powerpoint/2010/main" val="2427594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Preko porta 3000 ili 8000</a:t>
            </a:r>
            <a:r>
              <a:rPr lang="en-US" dirty="0"/>
              <a:t> koji je proxy port</a:t>
            </a:r>
          </a:p>
        </p:txBody>
      </p:sp>
      <p:sp>
        <p:nvSpPr>
          <p:cNvPr id="4" name="Slide Number Placeholder 3"/>
          <p:cNvSpPr>
            <a:spLocks noGrp="1"/>
          </p:cNvSpPr>
          <p:nvPr>
            <p:ph type="sldNum" sz="quarter" idx="5"/>
          </p:nvPr>
        </p:nvSpPr>
        <p:spPr/>
        <p:txBody>
          <a:bodyPr/>
          <a:lstStyle/>
          <a:p>
            <a:fld id="{95A566FD-ECC2-4399-BA76-23D5D6DD8792}" type="slidenum">
              <a:rPr lang="en-US" smtClean="0"/>
              <a:t>9</a:t>
            </a:fld>
            <a:endParaRPr lang="en-US"/>
          </a:p>
        </p:txBody>
      </p:sp>
    </p:spTree>
    <p:extLst>
      <p:ext uri="{BB962C8B-B14F-4D97-AF65-F5344CB8AC3E}">
        <p14:creationId xmlns:p14="http://schemas.microsoft.com/office/powerpoint/2010/main" val="802955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Najbolji</a:t>
            </a:r>
            <a:r>
              <a:rPr lang="en-US" dirty="0"/>
              <a:t> </a:t>
            </a:r>
            <a:r>
              <a:rPr lang="en-US" dirty="0" err="1"/>
              <a:t>na</a:t>
            </a:r>
            <a:r>
              <a:rPr lang="sr-Latn-RS" dirty="0"/>
              <a:t>čin da dobijemo ulaz funkcije jeste da generišemo sve moguće ulaze i ubacujemo ih u heš funkciju dok ne dobijemo identičan izlaz početnom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Kriptografske heš funkcije</a:t>
            </a:r>
            <a:r>
              <a:rPr lang="en-US" dirty="0"/>
              <a:t> </a:t>
            </a:r>
            <a:r>
              <a:rPr lang="sr-Latn-RS" dirty="0"/>
              <a:t>su </a:t>
            </a:r>
            <a:r>
              <a:rPr lang="en-US" dirty="0"/>
              <a:t>n</a:t>
            </a:r>
            <a:r>
              <a:rPr lang="sr-Latn-RS" dirty="0"/>
              <a:t>a</a:t>
            </a:r>
            <a:r>
              <a:rPr lang="en-US" dirty="0" err="1"/>
              <a:t>ravno</a:t>
            </a:r>
            <a:r>
              <a:rPr lang="en-US" dirty="0"/>
              <a:t> </a:t>
            </a:r>
            <a:r>
              <a:rPr lang="en-US" dirty="0" err="1"/>
              <a:t>mnogo</a:t>
            </a:r>
            <a:r>
              <a:rPr lang="sr-Latn-RS" dirty="0"/>
              <a:t> kompleksn</a:t>
            </a:r>
            <a:r>
              <a:rPr lang="en-US" dirty="0" err="1"/>
              <a:t>ije</a:t>
            </a:r>
            <a:r>
              <a:rPr lang="sr-Latn-RS" dirty="0"/>
              <a:t> od ostatka pri deljenju, neke od kolega koje poznajem pišu cele diplomske radove samo na ovu temu</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Ovde možete da vidite kako one funkcionišu aplikaciji, dole su izlazi </a:t>
            </a:r>
            <a:r>
              <a:rPr lang="en-US" dirty="0" err="1"/>
              <a:t>poznatih</a:t>
            </a:r>
            <a:r>
              <a:rPr lang="en-US" dirty="0"/>
              <a:t> </a:t>
            </a:r>
            <a:r>
              <a:rPr lang="sr-Latn-RS" dirty="0"/>
              <a:t>heš funkcija za gornji unos. Izlazi su uvek iste veličine ispisane u heksadecimalnom brojevnom sistemu.</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Vi koristite ove funkcije svaki dan na internetu, njima se enkriptuju, tj. šifriraju komunikacija između web browsera i servera kad ste na nekom web sajtu, ili npr. kad pokušavate da se ulogujete u neku aplikaciju, u bazi se ne čuvaju originalne šifre već se one prvo provuku kroz neku CHF i rezultat toga se zapravo čuva u bazi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Postoje</a:t>
            </a:r>
            <a:r>
              <a:rPr lang="en-US" dirty="0"/>
              <a:t> </a:t>
            </a:r>
            <a:r>
              <a:rPr lang="en-US" dirty="0" err="1"/>
              <a:t>razne</a:t>
            </a:r>
            <a:r>
              <a:rPr lang="en-US" dirty="0"/>
              <a:t> </a:t>
            </a:r>
            <a:r>
              <a:rPr lang="en-US" dirty="0" err="1"/>
              <a:t>kriptografske</a:t>
            </a:r>
            <a:r>
              <a:rPr lang="en-US" dirty="0"/>
              <a:t> he</a:t>
            </a:r>
            <a:r>
              <a:rPr lang="sr-Latn-RS" dirty="0"/>
              <a:t>š funkcije, na dalje u radu ćemo koristiti samo SHA256</a:t>
            </a:r>
          </a:p>
        </p:txBody>
      </p:sp>
      <p:sp>
        <p:nvSpPr>
          <p:cNvPr id="4" name="Slide Number Placeholder 3"/>
          <p:cNvSpPr>
            <a:spLocks noGrp="1"/>
          </p:cNvSpPr>
          <p:nvPr>
            <p:ph type="sldNum" sz="quarter" idx="5"/>
          </p:nvPr>
        </p:nvSpPr>
        <p:spPr/>
        <p:txBody>
          <a:bodyPr/>
          <a:lstStyle/>
          <a:p>
            <a:fld id="{95A566FD-ECC2-4399-BA76-23D5D6DD8792}" type="slidenum">
              <a:rPr lang="en-US" smtClean="0"/>
              <a:t>11</a:t>
            </a:fld>
            <a:endParaRPr lang="en-US"/>
          </a:p>
        </p:txBody>
      </p:sp>
    </p:spTree>
    <p:extLst>
      <p:ext uri="{BB962C8B-B14F-4D97-AF65-F5344CB8AC3E}">
        <p14:creationId xmlns:p14="http://schemas.microsoft.com/office/powerpoint/2010/main" val="1985613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12</a:t>
            </a:fld>
            <a:endParaRPr lang="en-US"/>
          </a:p>
        </p:txBody>
      </p:sp>
    </p:spTree>
    <p:extLst>
      <p:ext uri="{BB962C8B-B14F-4D97-AF65-F5344CB8AC3E}">
        <p14:creationId xmlns:p14="http://schemas.microsoft.com/office/powerpoint/2010/main" val="3648751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3.A) </a:t>
            </a:r>
            <a:r>
              <a:rPr lang="en-US" dirty="0" err="1"/>
              <a:t>Sva</a:t>
            </a:r>
            <a:r>
              <a:rPr lang="sr-Latn-RS" dirty="0"/>
              <a:t>ki blok u lancu ima isti magični broj, a različit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3.B) Skoro ista funkcionalnost, najb</a:t>
            </a:r>
            <a:r>
              <a:rPr lang="en-US" dirty="0" err="1"/>
              <a:t>itn</a:t>
            </a:r>
            <a:r>
              <a:rPr lang="sr-Latn-RS" dirty="0"/>
              <a:t>ije</a:t>
            </a:r>
            <a:r>
              <a:rPr lang="en-US" dirty="0"/>
              <a:t> je da </a:t>
            </a:r>
            <a:r>
              <a:rPr lang="en-US" dirty="0" err="1"/>
              <a:t>su</a:t>
            </a:r>
            <a:r>
              <a:rPr lang="en-US" dirty="0"/>
              <a:t> </a:t>
            </a:r>
            <a:r>
              <a:rPr lang="en-US" dirty="0" err="1"/>
              <a:t>broj</a:t>
            </a:r>
            <a:r>
              <a:rPr lang="en-US" dirty="0"/>
              <a:t> </a:t>
            </a:r>
            <a:r>
              <a:rPr lang="en-US" dirty="0" err="1"/>
              <a:t>bloka</a:t>
            </a:r>
            <a:r>
              <a:rPr lang="en-US" dirty="0"/>
              <a:t> </a:t>
            </a:r>
            <a:r>
              <a:rPr lang="en-US" dirty="0" err="1"/>
              <a:t>ili</a:t>
            </a:r>
            <a:r>
              <a:rPr lang="en-US" dirty="0"/>
              <a:t> </a:t>
            </a:r>
            <a:r>
              <a:rPr lang="en-US" dirty="0" err="1"/>
              <a:t>vremenski</a:t>
            </a:r>
            <a:r>
              <a:rPr lang="en-US" dirty="0"/>
              <a:t> </a:t>
            </a:r>
            <a:r>
              <a:rPr lang="sr-Latn-RS" dirty="0"/>
              <a:t>žig rastuće vrednosti</a:t>
            </a:r>
          </a:p>
        </p:txBody>
      </p:sp>
      <p:sp>
        <p:nvSpPr>
          <p:cNvPr id="4" name="Slide Number Placeholder 3"/>
          <p:cNvSpPr>
            <a:spLocks noGrp="1"/>
          </p:cNvSpPr>
          <p:nvPr>
            <p:ph type="sldNum" sz="quarter" idx="5"/>
          </p:nvPr>
        </p:nvSpPr>
        <p:spPr/>
        <p:txBody>
          <a:bodyPr/>
          <a:lstStyle/>
          <a:p>
            <a:fld id="{95A566FD-ECC2-4399-BA76-23D5D6DD8792}" type="slidenum">
              <a:rPr lang="en-US" smtClean="0"/>
              <a:t>13</a:t>
            </a:fld>
            <a:endParaRPr lang="en-US"/>
          </a:p>
        </p:txBody>
      </p:sp>
    </p:spTree>
    <p:extLst>
      <p:ext uri="{BB962C8B-B14F-4D97-AF65-F5344CB8AC3E}">
        <p14:creationId xmlns:p14="http://schemas.microsoft.com/office/powerpoint/2010/main" val="3223587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884633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110639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10298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49986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2D72D5-DE4A-455C-B0A4-678FDB8D627C}"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286899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2D5-DE4A-455C-B0A4-678FDB8D627C}"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016150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2D5-DE4A-455C-B0A4-678FDB8D627C}" type="datetimeFigureOut">
              <a:rPr lang="en-US" smtClean="0"/>
              <a:t>5/9/2023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988341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2D5-DE4A-455C-B0A4-678FDB8D627C}" type="datetimeFigureOut">
              <a:rPr lang="en-US" smtClean="0"/>
              <a:t>5/9/2023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857581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2D5-DE4A-455C-B0A4-678FDB8D627C}" type="datetimeFigureOut">
              <a:rPr lang="en-US" smtClean="0"/>
              <a:t>5/9/2023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72719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4312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92704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2D72D5-DE4A-455C-B0A4-678FDB8D627C}" type="datetimeFigureOut">
              <a:rPr lang="en-US" smtClean="0"/>
              <a:t>5/9/2023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D8801-81DB-44E0-8746-C92350B1421E}" type="slidenum">
              <a:rPr lang="en-US" smtClean="0"/>
              <a:t>‹#›</a:t>
            </a:fld>
            <a:endParaRPr lang="en-US"/>
          </a:p>
        </p:txBody>
      </p:sp>
    </p:spTree>
    <p:extLst>
      <p:ext uri="{BB962C8B-B14F-4D97-AF65-F5344CB8AC3E}">
        <p14:creationId xmlns:p14="http://schemas.microsoft.com/office/powerpoint/2010/main" val="37514363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7.gif"/><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5.png"/><Relationship Id="rId4"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1122362"/>
            <a:ext cx="9144000" cy="2900518"/>
          </a:xfrm>
        </p:spPr>
        <p:txBody>
          <a:bodyPr>
            <a:normAutofit/>
          </a:bodyPr>
          <a:lstStyle/>
          <a:p>
            <a:r>
              <a:rPr lang="en-US" sz="4800" dirty="0">
                <a:solidFill>
                  <a:srgbClr val="FFFFFF"/>
                </a:solidFill>
              </a:rPr>
              <a:t>SISTEM ZA VIZUELNU REPREZENTACIJU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r>
              <a:rPr lang="en-US" sz="4800" b="1" dirty="0">
                <a:solidFill>
                  <a:srgbClr val="FFFFFF"/>
                </a:solidFill>
              </a:rPr>
              <a:t> </a:t>
            </a:r>
            <a:r>
              <a:rPr lang="en-US" sz="4800" dirty="0">
                <a:solidFill>
                  <a:srgbClr val="FFFFFF"/>
                </a:solidFill>
              </a:rPr>
              <a:t>TEHNOLOGIJE</a:t>
            </a:r>
          </a:p>
        </p:txBody>
      </p:sp>
      <p:sp>
        <p:nvSpPr>
          <p:cNvPr id="3" name="Subtitle 2">
            <a:extLst>
              <a:ext uri="{FF2B5EF4-FFF2-40B4-BE49-F238E27FC236}">
                <a16:creationId xmlns:a16="http://schemas.microsoft.com/office/drawing/2014/main" id="{D13EF4EE-3D3A-EFFF-5227-74DAAC44CD47}"/>
              </a:ext>
            </a:extLst>
          </p:cNvPr>
          <p:cNvSpPr>
            <a:spLocks noGrp="1"/>
          </p:cNvSpPr>
          <p:nvPr>
            <p:ph type="subTitle" idx="1"/>
          </p:nvPr>
        </p:nvSpPr>
        <p:spPr>
          <a:xfrm>
            <a:off x="1524000" y="4768554"/>
            <a:ext cx="9144000" cy="461473"/>
          </a:xfrm>
        </p:spPr>
        <p:txBody>
          <a:bodyPr anchor="ctr">
            <a:normAutofit/>
          </a:bodyPr>
          <a:lstStyle/>
          <a:p>
            <a:r>
              <a:rPr lang="en-US" dirty="0">
                <a:solidFill>
                  <a:srgbClr val="FFFFFF"/>
                </a:solidFill>
                <a:latin typeface="+mj-lt"/>
              </a:rPr>
              <a:t>KANDIDAT: D</a:t>
            </a:r>
            <a:r>
              <a:rPr lang="sr-Latn-RS" dirty="0">
                <a:solidFill>
                  <a:srgbClr val="FFFFFF"/>
                </a:solidFill>
                <a:latin typeface="+mj-lt"/>
              </a:rPr>
              <a:t>IMITRIJE KNEŽEVIĆ 244</a:t>
            </a:r>
            <a:r>
              <a:rPr lang="en-US" dirty="0">
                <a:solidFill>
                  <a:srgbClr val="FFFFFF"/>
                </a:solidFill>
                <a:latin typeface="+mj-lt"/>
              </a:rPr>
              <a:t>/</a:t>
            </a:r>
            <a:r>
              <a:rPr lang="sr-Latn-RS" dirty="0">
                <a:solidFill>
                  <a:srgbClr val="FFFFFF"/>
                </a:solidFill>
                <a:latin typeface="+mj-lt"/>
              </a:rPr>
              <a:t>2017</a:t>
            </a:r>
          </a:p>
        </p:txBody>
      </p:sp>
      <p:sp>
        <p:nvSpPr>
          <p:cNvPr id="6" name="Subtitle 2">
            <a:extLst>
              <a:ext uri="{FF2B5EF4-FFF2-40B4-BE49-F238E27FC236}">
                <a16:creationId xmlns:a16="http://schemas.microsoft.com/office/drawing/2014/main" id="{454446BD-A633-68E8-96FD-462FED684C3C}"/>
              </a:ext>
            </a:extLst>
          </p:cNvPr>
          <p:cNvSpPr txBox="1">
            <a:spLocks/>
          </p:cNvSpPr>
          <p:nvPr/>
        </p:nvSpPr>
        <p:spPr>
          <a:xfrm>
            <a:off x="1524000" y="5145242"/>
            <a:ext cx="9144000" cy="46147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MENTOR</a:t>
            </a:r>
            <a:r>
              <a:rPr lang="en-US" dirty="0">
                <a:solidFill>
                  <a:srgbClr val="FFFFFF"/>
                </a:solidFill>
                <a:latin typeface="+mj-lt"/>
              </a:rPr>
              <a:t>: </a:t>
            </a:r>
            <a:r>
              <a:rPr lang="sr-Latn-RS" dirty="0">
                <a:solidFill>
                  <a:srgbClr val="FFFFFF"/>
                </a:solidFill>
                <a:latin typeface="+mj-lt"/>
              </a:rPr>
              <a:t>PROF DR ŽARKO STANISAVLJEVIĆ</a:t>
            </a:r>
          </a:p>
        </p:txBody>
      </p:sp>
      <p:sp>
        <p:nvSpPr>
          <p:cNvPr id="8" name="Text Placeholder 2">
            <a:extLst>
              <a:ext uri="{FF2B5EF4-FFF2-40B4-BE49-F238E27FC236}">
                <a16:creationId xmlns:a16="http://schemas.microsoft.com/office/drawing/2014/main" id="{63355B0B-803B-32E7-CAFF-00C6FAA45997}"/>
              </a:ext>
            </a:extLst>
          </p:cNvPr>
          <p:cNvSpPr txBox="1">
            <a:spLocks/>
          </p:cNvSpPr>
          <p:nvPr/>
        </p:nvSpPr>
        <p:spPr>
          <a:xfrm>
            <a:off x="3512343" y="5922140"/>
            <a:ext cx="5167313" cy="51879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00" dirty="0"/>
              <a:t>17.5.2023.</a:t>
            </a:r>
          </a:p>
        </p:txBody>
      </p:sp>
    </p:spTree>
    <p:extLst>
      <p:ext uri="{BB962C8B-B14F-4D97-AF65-F5344CB8AC3E}">
        <p14:creationId xmlns:p14="http://schemas.microsoft.com/office/powerpoint/2010/main" val="257798868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KAKO </a:t>
            </a:r>
            <a:r>
              <a:rPr lang="en-U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BLOCKCHAIN</a:t>
            </a:r>
            <a:r>
              <a:rPr lang="sr-Latn-R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 </a:t>
            </a:r>
            <a:r>
              <a:rPr lang="sr-Latn-RS" sz="4800" dirty="0">
                <a:effectLst/>
              </a:rPr>
              <a:t>RADI</a:t>
            </a:r>
            <a:endParaRPr lang="en-US" sz="4800" dirty="0"/>
          </a:p>
        </p:txBody>
      </p:sp>
    </p:spTree>
    <p:extLst>
      <p:ext uri="{BB962C8B-B14F-4D97-AF65-F5344CB8AC3E}">
        <p14:creationId xmlns:p14="http://schemas.microsoft.com/office/powerpoint/2010/main" val="351084865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KRIPTOGRAFSKE HEŠ FUNKCIJE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89825"/>
            <a:ext cx="5698657" cy="2708434"/>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Heš funkcija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funkcija koja mapira podatke u izlaz fiksne dužine</a:t>
            </a:r>
          </a:p>
          <a:p>
            <a:pPr>
              <a:spcAft>
                <a:spcPts val="1200"/>
              </a:spcAft>
            </a:pPr>
            <a:r>
              <a:rPr lang="sr-Latn-RS" sz="2000" dirty="0">
                <a:solidFill>
                  <a:sysClr val="windowText" lastClr="000000"/>
                </a:solidFill>
                <a:latin typeface="Calibri" panose="020F0502020204030204"/>
              </a:rPr>
              <a:t>Isti ulaz u funkciju uvek daje isti izlaz koji se naziva heš vrednost</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Koriste se u glavnom za brzo pronalaženje podataka u računarstvu</a:t>
            </a:r>
          </a:p>
          <a:p>
            <a:endParaRPr lang="sr-Latn-RS" sz="2000" dirty="0">
              <a:latin typeface="Calibri" panose="020F0502020204030204"/>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6562257" y="1289825"/>
            <a:ext cx="5517510" cy="2246769"/>
          </a:xfrm>
          <a:prstGeom prst="rect">
            <a:avLst/>
          </a:prstGeom>
          <a:noFill/>
        </p:spPr>
        <p:txBody>
          <a:bodyPr wrap="square" rtlCol="0">
            <a:spAutoFit/>
          </a:bodyPr>
          <a:lstStyle/>
          <a:p>
            <a:r>
              <a:rPr lang="en-US" sz="2000" dirty="0">
                <a:solidFill>
                  <a:sysClr val="windowText" lastClr="000000"/>
                </a:solidFill>
                <a:latin typeface="Calibri" panose="020F0502020204030204"/>
              </a:rPr>
              <a:t>Primer: </a:t>
            </a:r>
            <a:r>
              <a:rPr lang="en-US" sz="2000" dirty="0" err="1">
                <a:solidFill>
                  <a:sysClr val="windowText" lastClr="000000"/>
                </a:solidFill>
                <a:latin typeface="Calibri" panose="020F0502020204030204"/>
              </a:rPr>
              <a:t>ostatak</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deljenju</a:t>
            </a:r>
            <a:r>
              <a:rPr lang="en-US" sz="2000" dirty="0">
                <a:solidFill>
                  <a:sysClr val="windowText" lastClr="000000"/>
                </a:solidFill>
                <a:latin typeface="Calibri" panose="020F0502020204030204"/>
              </a:rPr>
              <a:t> H(x)=x%7</a:t>
            </a:r>
          </a:p>
          <a:p>
            <a:pPr>
              <a:spcAft>
                <a:spcPts val="1200"/>
              </a:spcAft>
            </a:pPr>
            <a:r>
              <a:rPr lang="en-US" sz="2000" dirty="0" err="1">
                <a:solidFill>
                  <a:sysClr val="windowText" lastClr="000000"/>
                </a:solidFill>
                <a:latin typeface="Calibri" panose="020F0502020204030204"/>
              </a:rPr>
              <a:t>Ako</a:t>
            </a:r>
            <a:r>
              <a:rPr lang="en-US" sz="2000" dirty="0">
                <a:solidFill>
                  <a:sysClr val="windowText" lastClr="000000"/>
                </a:solidFill>
                <a:latin typeface="Calibri" panose="020F0502020204030204"/>
              </a:rPr>
              <a:t> je H(x)=6, </a:t>
            </a:r>
            <a:r>
              <a:rPr lang="en-US" sz="2000" dirty="0" err="1">
                <a:solidFill>
                  <a:sysClr val="windowText" lastClr="000000"/>
                </a:solidFill>
                <a:latin typeface="Calibri" panose="020F0502020204030204"/>
              </a:rPr>
              <a:t>onda</a:t>
            </a:r>
            <a:r>
              <a:rPr lang="en-US" sz="2000" dirty="0">
                <a:solidFill>
                  <a:sysClr val="windowText" lastClr="000000"/>
                </a:solidFill>
                <a:latin typeface="Calibri" panose="020F0502020204030204"/>
              </a:rPr>
              <a:t> x=6,13,20,27,…</a:t>
            </a:r>
            <a:endParaRPr lang="sr-Latn-RS" sz="2000" dirty="0">
              <a:solidFill>
                <a:sysClr val="windowText" lastClr="000000"/>
              </a:solidFill>
              <a:latin typeface="Calibri" panose="020F0502020204030204"/>
            </a:endParaRPr>
          </a:p>
          <a:p>
            <a:pPr>
              <a:spcAft>
                <a:spcPts val="1200"/>
              </a:spcAft>
            </a:pPr>
            <a:r>
              <a:rPr lang="sr-Latn-RS" sz="2000" dirty="0">
                <a:solidFill>
                  <a:srgbClr val="A53F52"/>
                </a:solidFill>
                <a:latin typeface="Calibri" panose="020F0502020204030204"/>
              </a:rPr>
              <a:t>Kriptografske heš funkcije</a:t>
            </a:r>
            <a:r>
              <a:rPr lang="sr-Latn-RS" sz="2000" dirty="0">
                <a:solidFill>
                  <a:sysClr val="windowText" lastClr="000000"/>
                </a:solidFill>
                <a:latin typeface="Calibri" panose="020F0502020204030204"/>
              </a:rPr>
              <a:t> </a:t>
            </a:r>
            <a:r>
              <a:rPr lang="sr-Latn-RS" sz="2000" dirty="0">
                <a:solidFill>
                  <a:srgbClr val="A53F52"/>
                </a:solidFill>
                <a:latin typeface="Calibri" panose="020F0502020204030204"/>
              </a:rPr>
              <a:t>(CHF) </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specijalne</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heš funkcije za koje se ne može izračunati ulaz na osnovu dobijenog izlaza</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široka primena u kriptografiji</a:t>
            </a:r>
            <a:endParaRPr lang="en-US" dirty="0"/>
          </a:p>
        </p:txBody>
      </p:sp>
    </p:spTree>
    <p:extLst>
      <p:ext uri="{BB962C8B-B14F-4D97-AF65-F5344CB8AC3E}">
        <p14:creationId xmlns:p14="http://schemas.microsoft.com/office/powerpoint/2010/main" val="102659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436"/>
            <a:ext cx="12192001" cy="6855564"/>
          </a:xfrm>
          <a:prstGeom prst="rect">
            <a:avLst/>
          </a:prstGeom>
          <a:ln w="19050">
            <a:gradFill>
              <a:gsLst>
                <a:gs pos="0">
                  <a:srgbClr val="01023B"/>
                </a:gs>
                <a:gs pos="25000">
                  <a:srgbClr val="A53F52"/>
                </a:gs>
                <a:gs pos="100000">
                  <a:srgbClr val="EA9A5C"/>
                </a:gs>
              </a:gsLst>
              <a:lin ang="5400000" scaled="1"/>
            </a:gradFill>
          </a:ln>
        </p:spPr>
      </p:pic>
    </p:spTree>
    <p:extLst>
      <p:ext uri="{BB962C8B-B14F-4D97-AF65-F5344CB8AC3E}">
        <p14:creationId xmlns:p14="http://schemas.microsoft.com/office/powerpoint/2010/main" val="3096314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lang="en-US" sz="3200" dirty="0">
                <a:solidFill>
                  <a:sysClr val="windowText" lastClr="000000"/>
                </a:solidFill>
                <a:latin typeface="+mj-lt"/>
              </a:rPr>
              <a:t>BLOK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785378"/>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Blok se </a:t>
            </a:r>
            <a:r>
              <a:rPr lang="en-US" sz="2000" dirty="0" err="1">
                <a:solidFill>
                  <a:sysClr val="windowText" lastClr="000000"/>
                </a:solidFill>
                <a:latin typeface="Calibri" panose="020F0502020204030204"/>
              </a:rPr>
              <a:t>sastoji</a:t>
            </a:r>
            <a:r>
              <a:rPr lang="en-US" sz="2000" dirty="0">
                <a:solidFill>
                  <a:sysClr val="windowText" lastClr="000000"/>
                </a:solidFill>
                <a:latin typeface="Calibri" panose="020F0502020204030204"/>
              </a:rPr>
              <a:t> od </a:t>
            </a:r>
            <a:r>
              <a:rPr lang="sr-Latn-RS" sz="2000" dirty="0">
                <a:solidFill>
                  <a:sysClr val="windowText" lastClr="000000"/>
                </a:solidFill>
                <a:latin typeface="Calibri" panose="020F0502020204030204"/>
              </a:rPr>
              <a:t>proizvoljnog </a:t>
            </a:r>
            <a:r>
              <a:rPr lang="en-US" sz="2000" dirty="0" err="1">
                <a:solidFill>
                  <a:sysClr val="windowText" lastClr="000000"/>
                </a:solidFill>
                <a:latin typeface="Calibri" panose="020F0502020204030204"/>
              </a:rPr>
              <a:t>sadr</a:t>
            </a:r>
            <a:r>
              <a:rPr lang="sr-Latn-RS" sz="2000" dirty="0">
                <a:solidFill>
                  <a:sysClr val="windowText" lastClr="000000"/>
                </a:solidFill>
                <a:latin typeface="Calibri" panose="020F0502020204030204"/>
              </a:rPr>
              <a:t>žaja (deo ledgera) i dodatnih polja koja opisuju i obezbeđuju taj sadržaj</a:t>
            </a:r>
            <a:endParaRPr lang="en-US" sz="2000" dirty="0">
              <a:solidFill>
                <a:sysClr val="windowText" lastClr="000000"/>
              </a:solidFill>
              <a:latin typeface="Calibri" panose="020F0502020204030204"/>
            </a:endParaRPr>
          </a:p>
          <a:p>
            <a:pPr>
              <a:spcAft>
                <a:spcPts val="200"/>
              </a:spcAft>
            </a:pPr>
            <a:r>
              <a:rPr lang="sr-Latn-RS" sz="2000" dirty="0">
                <a:solidFill>
                  <a:srgbClr val="A53F52"/>
                </a:solidFill>
                <a:latin typeface="Calibri" panose="020F0502020204030204"/>
              </a:rPr>
              <a:t>Magic</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(Number) = </a:t>
            </a:r>
            <a:r>
              <a:rPr lang="en-US" sz="2000" dirty="0" err="1">
                <a:solidFill>
                  <a:sysClr val="windowText" lastClr="000000"/>
                </a:solidFill>
                <a:latin typeface="Calibri" panose="020F0502020204030204"/>
              </a:rPr>
              <a:t>Jedinstvena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celobrojna </a:t>
            </a:r>
            <a:r>
              <a:rPr lang="en-US" sz="2000" dirty="0" err="1">
                <a:solidFill>
                  <a:sysClr val="windowText" lastClr="000000"/>
                </a:solidFill>
                <a:latin typeface="Calibri" panose="020F0502020204030204"/>
              </a:rPr>
              <a:t>oznaka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lanca</a:t>
            </a:r>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Bitcoinov</a:t>
            </a:r>
            <a:r>
              <a:rPr lang="en-US" sz="2000" dirty="0">
                <a:solidFill>
                  <a:sysClr val="windowText" lastClr="000000"/>
                </a:solidFill>
                <a:latin typeface="Calibri" panose="020F0502020204030204"/>
              </a:rPr>
              <a:t> Magic Number je </a:t>
            </a:r>
            <a:r>
              <a:rPr lang="en-US" sz="2000" dirty="0"/>
              <a:t>0xD9B4BEF9</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tj</a:t>
            </a:r>
            <a:r>
              <a:rPr lang="en-US" sz="2000" dirty="0">
                <a:solidFill>
                  <a:sysClr val="windowText" lastClr="000000"/>
                </a:solidFill>
                <a:latin typeface="Calibri" panose="020F0502020204030204"/>
              </a:rPr>
              <a:t>. </a:t>
            </a:r>
            <a:r>
              <a:rPr lang="en-US" sz="2000" dirty="0"/>
              <a:t>3652501241</a:t>
            </a:r>
            <a:r>
              <a:rPr lang="en-US" sz="2000" dirty="0">
                <a:solidFill>
                  <a:sysClr val="windowText" lastClr="000000"/>
                </a:solidFill>
                <a:latin typeface="Calibri" panose="020F0502020204030204"/>
              </a:rPr>
              <a:t> u </a:t>
            </a:r>
            <a:r>
              <a:rPr lang="en-US" sz="2000" dirty="0" err="1">
                <a:solidFill>
                  <a:sysClr val="windowText" lastClr="000000"/>
                </a:solidFill>
                <a:latin typeface="Calibri" panose="020F0502020204030204"/>
              </a:rPr>
              <a:t>decimalnom</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obliku</a:t>
            </a:r>
            <a:endParaRPr lang="en-US" sz="2000" dirty="0">
              <a:solidFill>
                <a:sysClr val="windowText" lastClr="000000"/>
              </a:solidFill>
              <a:latin typeface="Calibri" panose="020F0502020204030204"/>
            </a:endParaRPr>
          </a:p>
          <a:p>
            <a:pPr>
              <a:spcAft>
                <a:spcPts val="200"/>
              </a:spcAft>
            </a:pPr>
            <a:r>
              <a:rPr lang="en-US" sz="2000" dirty="0">
                <a:solidFill>
                  <a:srgbClr val="A53F52"/>
                </a:solidFill>
                <a:latin typeface="Calibri" panose="020F0502020204030204"/>
              </a:rPr>
              <a:t>Block</a:t>
            </a:r>
            <a:r>
              <a:rPr lang="en-US" sz="2000" dirty="0">
                <a:solidFill>
                  <a:sysClr val="windowText" lastClr="000000"/>
                </a:solidFill>
                <a:latin typeface="Calibri" panose="020F0502020204030204"/>
              </a:rPr>
              <a:t> (ID) = </a:t>
            </a:r>
            <a:r>
              <a:rPr lang="en-US" sz="2000" dirty="0" err="1">
                <a:solidFill>
                  <a:sysClr val="windowText" lastClr="000000"/>
                </a:solidFill>
                <a:latin typeface="Calibri" panose="020F0502020204030204"/>
              </a:rPr>
              <a:t>Jedinstvena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celobrojna </a:t>
            </a:r>
            <a:r>
              <a:rPr lang="en-US" sz="2000" dirty="0" err="1">
                <a:solidFill>
                  <a:sysClr val="windowText" lastClr="000000"/>
                </a:solidFill>
                <a:latin typeface="Calibri" panose="020F0502020204030204"/>
              </a:rPr>
              <a:t>oznaka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bloka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unutar</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lanca</a:t>
            </a:r>
            <a:r>
              <a:rPr lang="sr-Latn-RS" sz="2000" dirty="0">
                <a:solidFill>
                  <a:sysClr val="windowText" lastClr="000000"/>
                </a:solidFill>
                <a:latin typeface="Calibri" panose="020F0502020204030204"/>
              </a:rPr>
              <a:t> (redni broj bloka)</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I/ILI</a:t>
            </a:r>
          </a:p>
          <a:p>
            <a:pPr>
              <a:spcAft>
                <a:spcPts val="1200"/>
              </a:spcAft>
            </a:pPr>
            <a:r>
              <a:rPr lang="en-US" sz="2000" dirty="0">
                <a:solidFill>
                  <a:sysClr val="windowText" lastClr="000000"/>
                </a:solidFill>
                <a:latin typeface="Calibri" panose="020F0502020204030204"/>
              </a:rPr>
              <a:t>V</a:t>
            </a:r>
            <a:r>
              <a:rPr lang="sr-Latn-RS" sz="2000" dirty="0">
                <a:solidFill>
                  <a:sysClr val="windowText" lastClr="000000"/>
                </a:solidFill>
                <a:latin typeface="Calibri" panose="020F0502020204030204"/>
              </a:rPr>
              <a:t>remenski žig (timestamp)</a:t>
            </a:r>
            <a:r>
              <a:rPr lang="en-US" sz="2000" dirty="0">
                <a:solidFill>
                  <a:sysClr val="windowText" lastClr="000000"/>
                </a:solidFill>
                <a:latin typeface="Calibri" panose="020F0502020204030204"/>
              </a:rPr>
              <a:t> = Ta</a:t>
            </a:r>
            <a:r>
              <a:rPr lang="sr-Latn-RS" sz="2000" dirty="0">
                <a:solidFill>
                  <a:sysClr val="windowText" lastClr="000000"/>
                </a:solidFill>
                <a:latin typeface="Calibri" panose="020F0502020204030204"/>
              </a:rPr>
              <a:t>čna vremenska oznaka trenutka kada je blok dodat u lanac</a:t>
            </a:r>
            <a:endParaRPr lang="en-US" sz="2000" dirty="0">
              <a:solidFill>
                <a:sysClr val="windowText" lastClr="000000"/>
              </a:solidFill>
              <a:latin typeface="Calibri" panose="020F0502020204030204"/>
            </a:endParaRPr>
          </a:p>
          <a:p>
            <a:pPr>
              <a:spcAft>
                <a:spcPts val="1200"/>
              </a:spcAft>
            </a:pPr>
            <a:r>
              <a:rPr lang="sr-Latn-RS" sz="2000" dirty="0">
                <a:solidFill>
                  <a:srgbClr val="A53F52"/>
                </a:solidFill>
                <a:latin typeface="Calibri" panose="020F0502020204030204"/>
              </a:rPr>
              <a:t>Hash</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SHA256(</a:t>
            </a:r>
            <a:r>
              <a:rPr lang="en-US" sz="2000" dirty="0" err="1">
                <a:solidFill>
                  <a:sysClr val="windowText" lastClr="000000"/>
                </a:solidFill>
                <a:latin typeface="Calibri" panose="020F0502020204030204"/>
              </a:rPr>
              <a:t>Magic+Block+Data</a:t>
            </a:r>
            <a:r>
              <a:rPr lang="en-US" sz="2000" dirty="0">
                <a:solidFill>
                  <a:sysClr val="windowText" lastClr="000000"/>
                </a:solidFill>
                <a:latin typeface="Calibri" panose="020F0502020204030204"/>
              </a:rPr>
              <a:t>)</a:t>
            </a:r>
            <a:endParaRPr lang="sr-Latn-RS" sz="2000" dirty="0">
              <a:solidFill>
                <a:sysClr val="windowText" lastClr="000000"/>
              </a:solidFill>
              <a:latin typeface="Calibri" panose="020F0502020204030204"/>
            </a:endParaRPr>
          </a:p>
        </p:txBody>
      </p:sp>
    </p:spTree>
    <p:extLst>
      <p:ext uri="{BB962C8B-B14F-4D97-AF65-F5344CB8AC3E}">
        <p14:creationId xmlns:p14="http://schemas.microsoft.com/office/powerpoint/2010/main" val="3663217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KREIRANJE LANCA</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092881"/>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Blokovi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podataka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ulan</a:t>
            </a:r>
            <a:r>
              <a:rPr lang="sr-Latn-RS" sz="2000" dirty="0">
                <a:solidFill>
                  <a:sysClr val="windowText" lastClr="000000"/>
                </a:solidFill>
                <a:latin typeface="Calibri" panose="020F0502020204030204"/>
              </a:rPr>
              <a:t>čavaju jedan za drugim </a:t>
            </a:r>
            <a:r>
              <a:rPr lang="en-US" sz="2000" dirty="0" err="1">
                <a:solidFill>
                  <a:sysClr val="windowText" lastClr="000000"/>
                </a:solidFill>
                <a:latin typeface="Calibri" panose="020F0502020204030204"/>
              </a:rPr>
              <a:t>preko</a:t>
            </a:r>
            <a:r>
              <a:rPr lang="sr-Latn-RS" sz="2000" dirty="0">
                <a:solidFill>
                  <a:sysClr val="windowText" lastClr="000000"/>
                </a:solidFill>
                <a:latin typeface="Calibri" panose="020F0502020204030204"/>
              </a:rPr>
              <a:t> kriptografskih heš funkcija</a:t>
            </a:r>
          </a:p>
          <a:p>
            <a:pPr>
              <a:spcAft>
                <a:spcPts val="1200"/>
              </a:spcAft>
            </a:pPr>
            <a:r>
              <a:rPr lang="sr-Latn-RS" sz="2000" dirty="0">
                <a:solidFill>
                  <a:sysClr val="windowText" lastClr="000000"/>
                </a:solidFill>
                <a:latin typeface="Calibri" panose="020F0502020204030204"/>
              </a:rPr>
              <a:t>Heš vrednost </a:t>
            </a:r>
            <a:r>
              <a:rPr lang="en-US" sz="2000" dirty="0" err="1">
                <a:solidFill>
                  <a:sysClr val="windowText" lastClr="000000"/>
                </a:solidFill>
                <a:latin typeface="Calibri" panose="020F0502020204030204"/>
              </a:rPr>
              <a:t>na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izlazu</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jednog bloka je jedan od ulaznih podataka sledećeg bloka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prev</a:t>
            </a:r>
            <a:r>
              <a:rPr lang="en-US" sz="2000" dirty="0">
                <a:solidFill>
                  <a:sysClr val="windowText" lastClr="000000"/>
                </a:solidFill>
                <a:latin typeface="Calibri" panose="020F0502020204030204"/>
              </a:rPr>
              <a:t> hash)</a:t>
            </a:r>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Ovo znači da ako izmenimo bilo koji blok u lancu, moraćemo da izmenimo i sve blokove posle njega da bi lanac bio validan</a:t>
            </a:r>
          </a:p>
          <a:p>
            <a:pPr>
              <a:spcAft>
                <a:spcPts val="1200"/>
              </a:spcAft>
            </a:pPr>
            <a:r>
              <a:rPr lang="sr-Latn-RS" sz="2000" dirty="0">
                <a:solidFill>
                  <a:sysClr val="windowText" lastClr="000000"/>
                </a:solidFill>
                <a:latin typeface="Calibri" panose="020F0502020204030204"/>
              </a:rPr>
              <a:t>Prvi blok (genesis blok) može da ima proizvoljnu heš vrednost prethodnog bloka</a:t>
            </a:r>
          </a:p>
        </p:txBody>
      </p:sp>
    </p:spTree>
    <p:extLst>
      <p:ext uri="{BB962C8B-B14F-4D97-AF65-F5344CB8AC3E}">
        <p14:creationId xmlns:p14="http://schemas.microsoft.com/office/powerpoint/2010/main" val="644234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SADRŽAJ BLOKA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5698657" cy="1938992"/>
          </a:xfrm>
          <a:prstGeom prst="rect">
            <a:avLst/>
          </a:prstGeom>
          <a:noFill/>
        </p:spPr>
        <p:txBody>
          <a:bodyPr wrap="square" rtlCol="0">
            <a:spAutoFit/>
          </a:bodyPr>
          <a:lstStyle/>
          <a:p>
            <a:pPr>
              <a:spcAft>
                <a:spcPts val="1200"/>
              </a:spcAft>
            </a:pPr>
            <a:r>
              <a:rPr lang="sr-Latn-RS" sz="2000" dirty="0">
                <a:latin typeface="Calibri" panose="020F0502020204030204"/>
              </a:rPr>
              <a:t>Sadržaj blok</a:t>
            </a:r>
            <a:r>
              <a:rPr lang="en-US" sz="2000" dirty="0">
                <a:latin typeface="Calibri" panose="020F0502020204030204"/>
              </a:rPr>
              <a:t>ova </a:t>
            </a:r>
            <a:r>
              <a:rPr lang="en-US" sz="2000" dirty="0" err="1">
                <a:latin typeface="Calibri" panose="020F0502020204030204"/>
              </a:rPr>
              <a:t>mogu</a:t>
            </a:r>
            <a:r>
              <a:rPr lang="en-US" sz="2000" dirty="0">
                <a:latin typeface="Calibri" panose="020F0502020204030204"/>
              </a:rPr>
              <a:t> </a:t>
            </a:r>
            <a:r>
              <a:rPr lang="en-US" sz="2000" dirty="0" err="1">
                <a:latin typeface="Calibri" panose="020F0502020204030204"/>
              </a:rPr>
              <a:t>biti</a:t>
            </a:r>
            <a:r>
              <a:rPr lang="en-US" sz="2000" dirty="0">
                <a:latin typeface="Calibri" panose="020F0502020204030204"/>
              </a:rPr>
              <a:t> </a:t>
            </a:r>
            <a:r>
              <a:rPr lang="sr-Latn-RS" sz="2000" dirty="0">
                <a:latin typeface="Calibri" panose="020F0502020204030204"/>
              </a:rPr>
              <a:t>bilo kak</a:t>
            </a:r>
            <a:r>
              <a:rPr lang="en-US" sz="2000" dirty="0">
                <a:latin typeface="Calibri" panose="020F0502020204030204"/>
              </a:rPr>
              <a:t>vi</a:t>
            </a:r>
            <a:r>
              <a:rPr lang="sr-Latn-RS" sz="2000" dirty="0">
                <a:latin typeface="Calibri" panose="020F0502020204030204"/>
              </a:rPr>
              <a:t> poda</a:t>
            </a:r>
            <a:r>
              <a:rPr lang="en-US" sz="2000" dirty="0">
                <a:latin typeface="Calibri" panose="020F0502020204030204"/>
              </a:rPr>
              <a:t>ci</a:t>
            </a:r>
          </a:p>
          <a:p>
            <a:pPr>
              <a:spcAft>
                <a:spcPts val="1200"/>
              </a:spcAft>
            </a:pPr>
            <a:r>
              <a:rPr lang="sr-Latn-RS" sz="2000" dirty="0">
                <a:latin typeface="Calibri" panose="020F0502020204030204"/>
              </a:rPr>
              <a:t>Najčešći primer je digitalni javni ledger</a:t>
            </a:r>
          </a:p>
          <a:p>
            <a:pPr>
              <a:spcAft>
                <a:spcPts val="1200"/>
              </a:spcAft>
            </a:pPr>
            <a:r>
              <a:rPr lang="sr-Latn-RS" sz="2000" dirty="0">
                <a:latin typeface="Calibri" panose="020F0502020204030204"/>
              </a:rPr>
              <a:t>Sadržaj svakog bloka u tom slučaju predstavlja deo digitalnog javnog ledgera, dok su svi drugi mehanizmi tu da bi obezbedili njegovu validnost i verodostojnost</a:t>
            </a:r>
          </a:p>
        </p:txBody>
      </p:sp>
      <p:pic>
        <p:nvPicPr>
          <p:cNvPr id="2" name="Picture Placeholder 7">
            <a:extLst>
              <a:ext uri="{FF2B5EF4-FFF2-40B4-BE49-F238E27FC236}">
                <a16:creationId xmlns:a16="http://schemas.microsoft.com/office/drawing/2014/main" id="{EF12BF27-7726-50D3-6FA9-694DBB30A909}"/>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432978" y="3757216"/>
            <a:ext cx="11326044" cy="2261883"/>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5" name="TextBox 4">
            <a:extLst>
              <a:ext uri="{FF2B5EF4-FFF2-40B4-BE49-F238E27FC236}">
                <a16:creationId xmlns:a16="http://schemas.microsoft.com/office/drawing/2014/main" id="{846D82B7-DE10-3B8A-F950-1B0790366B17}"/>
              </a:ext>
            </a:extLst>
          </p:cNvPr>
          <p:cNvSpPr txBox="1"/>
          <p:nvPr/>
        </p:nvSpPr>
        <p:spPr>
          <a:xfrm>
            <a:off x="6370871" y="1233449"/>
            <a:ext cx="5517510" cy="2472472"/>
          </a:xfrm>
          <a:prstGeom prst="rect">
            <a:avLst/>
          </a:prstGeom>
          <a:noFill/>
        </p:spPr>
        <p:txBody>
          <a:bodyPr wrap="square" rtlCol="0">
            <a:spAutoFit/>
          </a:bodyPr>
          <a:lstStyle/>
          <a:p>
            <a:pPr>
              <a:spcAft>
                <a:spcPts val="1200"/>
              </a:spcAft>
            </a:pPr>
            <a:r>
              <a:rPr lang="sr-Latn-RS" sz="2000" dirty="0">
                <a:latin typeface="Calibri" panose="020F0502020204030204"/>
              </a:rPr>
              <a:t>Ledger je spisak transakcija</a:t>
            </a:r>
          </a:p>
          <a:p>
            <a:pPr>
              <a:spcAft>
                <a:spcPts val="200"/>
              </a:spcAft>
            </a:pPr>
            <a:r>
              <a:rPr lang="sr-Latn-RS" sz="2000" dirty="0">
                <a:latin typeface="Calibri" panose="020F0502020204030204"/>
              </a:rPr>
              <a:t>Za transakciju su nam potrebni:</a:t>
            </a:r>
          </a:p>
          <a:p>
            <a:pPr marL="342900" indent="-342900">
              <a:spcAft>
                <a:spcPts val="200"/>
              </a:spcAft>
              <a:buFont typeface="Arial" panose="020B0604020202020204" pitchFamily="34" charset="0"/>
              <a:buChar char="•"/>
            </a:pPr>
            <a:r>
              <a:rPr lang="sr-Latn-RS" sz="2000" dirty="0">
                <a:latin typeface="Calibri" panose="020F0502020204030204"/>
              </a:rPr>
              <a:t>Naziva pošiljaoca</a:t>
            </a:r>
          </a:p>
          <a:p>
            <a:pPr marL="342900" indent="-342900">
              <a:spcAft>
                <a:spcPts val="200"/>
              </a:spcAft>
              <a:buFont typeface="Arial" panose="020B0604020202020204" pitchFamily="34" charset="0"/>
              <a:buChar char="•"/>
            </a:pPr>
            <a:r>
              <a:rPr lang="sr-Latn-RS" sz="2000" dirty="0">
                <a:latin typeface="Calibri" panose="020F0502020204030204"/>
              </a:rPr>
              <a:t>Naziva primaoca</a:t>
            </a:r>
          </a:p>
          <a:p>
            <a:pPr marL="342900" indent="-342900">
              <a:spcAft>
                <a:spcPts val="200"/>
              </a:spcAft>
              <a:buFont typeface="Arial" panose="020B0604020202020204" pitchFamily="34" charset="0"/>
              <a:buChar char="•"/>
            </a:pPr>
            <a:r>
              <a:rPr lang="sr-Latn-RS" sz="2000" dirty="0">
                <a:latin typeface="Calibri" panose="020F0502020204030204"/>
              </a:rPr>
              <a:t>Broj koji predstavlja svotu transakcije, tj. količinu novčića kriptovalute koja se prosleđuje</a:t>
            </a:r>
          </a:p>
          <a:p>
            <a:endParaRPr lang="en-US" dirty="0"/>
          </a:p>
        </p:txBody>
      </p:sp>
    </p:spTree>
    <p:extLst>
      <p:ext uri="{BB962C8B-B14F-4D97-AF65-F5344CB8AC3E}">
        <p14:creationId xmlns:p14="http://schemas.microsoft.com/office/powerpoint/2010/main" val="3616151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436"/>
            <a:ext cx="12192001" cy="6855564"/>
          </a:xfrm>
          <a:prstGeom prst="rect">
            <a:avLst/>
          </a:prstGeom>
          <a:ln w="19050">
            <a:gradFill>
              <a:gsLst>
                <a:gs pos="0">
                  <a:srgbClr val="01023B"/>
                </a:gs>
                <a:gs pos="25000">
                  <a:srgbClr val="A53F52"/>
                </a:gs>
                <a:gs pos="100000">
                  <a:srgbClr val="EA9A5C"/>
                </a:gs>
              </a:gsLst>
              <a:lin ang="5400000" scaled="1"/>
            </a:gradFill>
          </a:ln>
        </p:spPr>
      </p:pic>
      <p:sp>
        <p:nvSpPr>
          <p:cNvPr id="2" name="TextBox 1">
            <a:extLst>
              <a:ext uri="{FF2B5EF4-FFF2-40B4-BE49-F238E27FC236}">
                <a16:creationId xmlns:a16="http://schemas.microsoft.com/office/drawing/2014/main" id="{2BCA671E-700B-6C7A-A5B6-8BA2200CD1A2}"/>
              </a:ext>
            </a:extLst>
          </p:cNvPr>
          <p:cNvSpPr txBox="1"/>
          <p:nvPr/>
        </p:nvSpPr>
        <p:spPr>
          <a:xfrm>
            <a:off x="3583172" y="2530549"/>
            <a:ext cx="5688737" cy="769441"/>
          </a:xfrm>
          <a:prstGeom prst="rect">
            <a:avLst/>
          </a:prstGeom>
          <a:noFill/>
        </p:spPr>
        <p:txBody>
          <a:bodyPr wrap="none" rtlCol="0">
            <a:spAutoFit/>
          </a:bodyPr>
          <a:lstStyle/>
          <a:p>
            <a:r>
              <a:rPr lang="en-US" sz="4400" dirty="0">
                <a:solidFill>
                  <a:srgbClr val="FF0000"/>
                </a:solidFill>
              </a:rPr>
              <a:t>TRANSACTIONS PRIMER</a:t>
            </a:r>
          </a:p>
        </p:txBody>
      </p:sp>
      <p:sp>
        <p:nvSpPr>
          <p:cNvPr id="3" name="TextBox 2">
            <a:extLst>
              <a:ext uri="{FF2B5EF4-FFF2-40B4-BE49-F238E27FC236}">
                <a16:creationId xmlns:a16="http://schemas.microsoft.com/office/drawing/2014/main" id="{F41F12CB-0205-2405-793C-90D8986823EC}"/>
              </a:ext>
            </a:extLst>
          </p:cNvPr>
          <p:cNvSpPr txBox="1"/>
          <p:nvPr/>
        </p:nvSpPr>
        <p:spPr>
          <a:xfrm>
            <a:off x="2433587" y="6304463"/>
            <a:ext cx="7987905"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pošiljaoca da pošalje više novca nego što ima?</a:t>
            </a:r>
          </a:p>
        </p:txBody>
      </p:sp>
    </p:spTree>
    <p:extLst>
      <p:ext uri="{BB962C8B-B14F-4D97-AF65-F5344CB8AC3E}">
        <p14:creationId xmlns:p14="http://schemas.microsoft.com/office/powerpoint/2010/main" val="3868240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7" y="1695114"/>
            <a:ext cx="11216535" cy="1862048"/>
          </a:xfrm>
          <a:prstGeom prst="rect">
            <a:avLst/>
          </a:prstGeom>
          <a:noFill/>
        </p:spPr>
        <p:txBody>
          <a:bodyPr wrap="square" rtlCol="0">
            <a:spAutoFit/>
          </a:bodyPr>
          <a:lstStyle/>
          <a:p>
            <a:pPr>
              <a:spcAft>
                <a:spcPts val="200"/>
              </a:spcAft>
            </a:pPr>
            <a:r>
              <a:rPr lang="sr-Latn-RS" sz="2000" dirty="0">
                <a:solidFill>
                  <a:srgbClr val="A53F52"/>
                </a:solidFill>
                <a:latin typeface="Calibri" panose="020F0502020204030204"/>
              </a:rPr>
              <a:t>References</a:t>
            </a:r>
            <a:r>
              <a:rPr lang="sr-Latn-RS" sz="2000" dirty="0">
                <a:latin typeface="Calibri" panose="020F0502020204030204"/>
              </a:rPr>
              <a:t> </a:t>
            </a:r>
            <a:r>
              <a:rPr lang="en-US" sz="2000" dirty="0">
                <a:latin typeface="Calibri" panose="020F0502020204030204"/>
              </a:rPr>
              <a:t>= ID </a:t>
            </a:r>
            <a:r>
              <a:rPr lang="en-US" sz="2000" dirty="0" err="1">
                <a:latin typeface="Calibri" panose="020F0502020204030204"/>
              </a:rPr>
              <a:t>Blokova</a:t>
            </a:r>
            <a:r>
              <a:rPr lang="en-US" sz="2000" dirty="0">
                <a:latin typeface="Calibri" panose="020F0502020204030204"/>
              </a:rPr>
              <a:t> </a:t>
            </a:r>
            <a:r>
              <a:rPr lang="en-US" sz="2000" dirty="0" err="1">
                <a:latin typeface="Calibri" panose="020F0502020204030204"/>
              </a:rPr>
              <a:t>koje</a:t>
            </a:r>
            <a:r>
              <a:rPr lang="en-US" sz="2000" dirty="0">
                <a:latin typeface="Calibri" panose="020F0502020204030204"/>
              </a:rPr>
              <a:t> ova </a:t>
            </a:r>
            <a:r>
              <a:rPr lang="en-US" sz="2000" dirty="0" err="1">
                <a:latin typeface="Calibri" panose="020F0502020204030204"/>
              </a:rPr>
              <a:t>transakcija</a:t>
            </a:r>
            <a:r>
              <a:rPr lang="en-US" sz="2000" dirty="0">
                <a:latin typeface="Calibri" panose="020F0502020204030204"/>
              </a:rPr>
              <a:t> </a:t>
            </a:r>
            <a:r>
              <a:rPr lang="en-US" sz="2000" dirty="0" err="1">
                <a:latin typeface="Calibri" panose="020F0502020204030204"/>
              </a:rPr>
              <a:t>referi</a:t>
            </a:r>
            <a:r>
              <a:rPr lang="sr-Latn-RS" sz="2000" dirty="0">
                <a:latin typeface="Calibri" panose="020F0502020204030204"/>
              </a:rPr>
              <a:t>še kao dokaz da pošiljalac ima novca za slanje</a:t>
            </a:r>
            <a:endParaRPr lang="en-US" sz="2000" dirty="0">
              <a:latin typeface="Calibri" panose="020F0502020204030204"/>
            </a:endParaRPr>
          </a:p>
          <a:p>
            <a:pPr>
              <a:spcAft>
                <a:spcPts val="200"/>
              </a:spcAft>
            </a:pPr>
            <a:r>
              <a:rPr lang="en-US" sz="2000" dirty="0" err="1">
                <a:latin typeface="Calibri" panose="020F0502020204030204"/>
              </a:rPr>
              <a:t>Svaka</a:t>
            </a:r>
            <a:r>
              <a:rPr lang="en-US" sz="2000" dirty="0">
                <a:latin typeface="Calibri" panose="020F0502020204030204"/>
              </a:rPr>
              <a:t> </a:t>
            </a:r>
            <a:r>
              <a:rPr lang="en-US" sz="2000" dirty="0" err="1">
                <a:latin typeface="Calibri" panose="020F0502020204030204"/>
              </a:rPr>
              <a:t>transakcija</a:t>
            </a:r>
            <a:r>
              <a:rPr lang="en-US" sz="2000" dirty="0">
                <a:latin typeface="Calibri" panose="020F0502020204030204"/>
              </a:rPr>
              <a:t> se </a:t>
            </a:r>
            <a:r>
              <a:rPr lang="en-US" sz="2000" dirty="0" err="1">
                <a:latin typeface="Calibri" panose="020F0502020204030204"/>
              </a:rPr>
              <a:t>rastavlja</a:t>
            </a:r>
            <a:r>
              <a:rPr lang="en-US" sz="2000" dirty="0">
                <a:latin typeface="Calibri" panose="020F0502020204030204"/>
              </a:rPr>
              <a:t> </a:t>
            </a:r>
            <a:r>
              <a:rPr lang="en-US" sz="2000" dirty="0" err="1">
                <a:latin typeface="Calibri" panose="020F0502020204030204"/>
              </a:rPr>
              <a:t>na</a:t>
            </a:r>
            <a:r>
              <a:rPr lang="en-US" sz="2000" dirty="0">
                <a:latin typeface="Calibri" panose="020F0502020204030204"/>
              </a:rPr>
              <a:t> </a:t>
            </a:r>
            <a:r>
              <a:rPr lang="en-US" sz="2000" dirty="0" err="1">
                <a:latin typeface="Calibri" panose="020F0502020204030204"/>
              </a:rPr>
              <a:t>dve</a:t>
            </a:r>
            <a:r>
              <a:rPr lang="en-US" sz="2000" dirty="0">
                <a:latin typeface="Calibri" panose="020F0502020204030204"/>
              </a:rPr>
              <a:t>:</a:t>
            </a:r>
          </a:p>
          <a:p>
            <a:pPr marL="342900" indent="-342900">
              <a:spcAft>
                <a:spcPts val="200"/>
              </a:spcAft>
              <a:buFont typeface="Arial" panose="020B0604020202020204" pitchFamily="34" charset="0"/>
              <a:buChar char="•"/>
            </a:pPr>
            <a:r>
              <a:rPr lang="sr-Latn-RS" sz="2000" dirty="0">
                <a:latin typeface="Calibri" panose="020F0502020204030204"/>
              </a:rPr>
              <a:t>Originalna (A šalje B X tokena)</a:t>
            </a:r>
          </a:p>
          <a:p>
            <a:pPr marL="342900" indent="-342900">
              <a:spcAft>
                <a:spcPts val="1200"/>
              </a:spcAft>
              <a:buFont typeface="Arial" panose="020B0604020202020204" pitchFamily="34" charset="0"/>
              <a:buChar char="•"/>
            </a:pPr>
            <a:r>
              <a:rPr lang="sr-Latn-RS" sz="2000" dirty="0">
                <a:latin typeface="Calibri" panose="020F0502020204030204"/>
              </a:rPr>
              <a:t>Povratna (A šalje A sve preostale </a:t>
            </a:r>
            <a:r>
              <a:rPr lang="en-US" sz="2000" dirty="0">
                <a:latin typeface="Calibri" panose="020F0502020204030204"/>
              </a:rPr>
              <a:t>ref </a:t>
            </a:r>
            <a:r>
              <a:rPr lang="sr-Latn-RS" sz="2000" dirty="0">
                <a:latin typeface="Calibri" panose="020F0502020204030204"/>
              </a:rPr>
              <a:t>tokene)</a:t>
            </a:r>
            <a:endParaRPr lang="en-US" sz="2000" dirty="0">
              <a:latin typeface="Calibri" panose="020F0502020204030204"/>
            </a:endParaRPr>
          </a:p>
          <a:p>
            <a:pPr>
              <a:spcAft>
                <a:spcPts val="1200"/>
              </a:spcAft>
            </a:pPr>
            <a:r>
              <a:rPr lang="en-US" sz="2000" dirty="0" err="1">
                <a:latin typeface="Calibri" panose="020F0502020204030204"/>
              </a:rPr>
              <a:t>Ovime</a:t>
            </a:r>
            <a:r>
              <a:rPr lang="en-US" sz="2000" dirty="0">
                <a:latin typeface="Calibri" panose="020F0502020204030204"/>
              </a:rPr>
              <a:t> </a:t>
            </a:r>
            <a:r>
              <a:rPr lang="sr-Latn-RS" sz="2000" dirty="0">
                <a:latin typeface="Calibri" panose="020F0502020204030204"/>
              </a:rPr>
              <a:t>može da se izbegne korišćenje </a:t>
            </a:r>
            <a:r>
              <a:rPr lang="en-US" sz="2000" dirty="0" err="1">
                <a:latin typeface="Calibri" panose="020F0502020204030204"/>
              </a:rPr>
              <a:t>dodatn</a:t>
            </a:r>
            <a:r>
              <a:rPr lang="sr-Latn-RS" sz="2000" dirty="0">
                <a:latin typeface="Calibri" panose="020F0502020204030204"/>
              </a:rPr>
              <a:t>ih</a:t>
            </a:r>
            <a:r>
              <a:rPr lang="en-US" sz="2000" dirty="0">
                <a:latin typeface="Calibri" panose="020F0502020204030204"/>
              </a:rPr>
              <a:t> </a:t>
            </a:r>
            <a:r>
              <a:rPr lang="en-US" sz="2000" dirty="0" err="1">
                <a:latin typeface="Calibri" panose="020F0502020204030204"/>
              </a:rPr>
              <a:t>struktura</a:t>
            </a:r>
            <a:r>
              <a:rPr lang="en-US" sz="2000" dirty="0">
                <a:latin typeface="Calibri" panose="020F0502020204030204"/>
              </a:rPr>
              <a:t> </a:t>
            </a:r>
            <a:r>
              <a:rPr lang="en-US" sz="2000" dirty="0" err="1">
                <a:latin typeface="Calibri" panose="020F0502020204030204"/>
              </a:rPr>
              <a:t>podataka</a:t>
            </a:r>
            <a:endParaRPr lang="sr-Latn-RS" sz="2000" dirty="0">
              <a:latin typeface="Calibri" panose="020F0502020204030204"/>
            </a:endParaRP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942295"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Uvešćemo posebn</a:t>
            </a:r>
            <a:r>
              <a:rPr lang="en-US" sz="2400" dirty="0">
                <a:solidFill>
                  <a:srgbClr val="EA9A5C"/>
                </a:solidFill>
                <a:latin typeface="Calibri" panose="020F0502020204030204"/>
              </a:rPr>
              <a:t>u</a:t>
            </a:r>
            <a:r>
              <a:rPr lang="sr-Latn-RS" sz="2400" dirty="0">
                <a:solidFill>
                  <a:srgbClr val="EA9A5C"/>
                </a:solidFill>
                <a:latin typeface="Calibri" panose="020F0502020204030204"/>
              </a:rPr>
              <a:t> formu koje transakcije moraju da poštuju!</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2978" y="3773850"/>
            <a:ext cx="11326044" cy="2091219"/>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Tree>
    <p:extLst>
      <p:ext uri="{BB962C8B-B14F-4D97-AF65-F5344CB8AC3E}">
        <p14:creationId xmlns:p14="http://schemas.microsoft.com/office/powerpoint/2010/main" val="645011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1631216"/>
          </a:xfrm>
          <a:prstGeom prst="rect">
            <a:avLst/>
          </a:prstGeom>
          <a:noFill/>
        </p:spPr>
        <p:txBody>
          <a:bodyPr wrap="square" rtlCol="0">
            <a:spAutoFit/>
          </a:bodyPr>
          <a:lstStyle/>
          <a:p>
            <a:pPr>
              <a:spcAft>
                <a:spcPts val="1200"/>
              </a:spcAft>
            </a:pPr>
            <a:r>
              <a:rPr lang="sr-Latn-RS" sz="2000" dirty="0">
                <a:latin typeface="Calibri" panose="020F0502020204030204"/>
              </a:rPr>
              <a:t>Transakcije </a:t>
            </a:r>
            <a:r>
              <a:rPr lang="sr-Latn-RS" sz="2000" u="sng" dirty="0">
                <a:latin typeface="Calibri" panose="020F0502020204030204"/>
              </a:rPr>
              <a:t>moraju</a:t>
            </a:r>
            <a:r>
              <a:rPr lang="sr-Latn-RS" sz="2000" dirty="0">
                <a:latin typeface="Calibri" panose="020F0502020204030204"/>
              </a:rPr>
              <a:t> da se referenciraju na jedan ili više prethodnih blokova radi provere da li pošiljalac ima dovoljno novca na računu</a:t>
            </a:r>
          </a:p>
          <a:p>
            <a:pPr>
              <a:spcAft>
                <a:spcPts val="1200"/>
              </a:spcAft>
            </a:pPr>
            <a:r>
              <a:rPr lang="sr-Latn-RS" sz="2000" dirty="0">
                <a:latin typeface="Calibri" panose="020F0502020204030204"/>
              </a:rPr>
              <a:t>Nije moguće dva puta se refencirati na isti blok</a:t>
            </a:r>
          </a:p>
          <a:p>
            <a:pPr>
              <a:spcAft>
                <a:spcPts val="1200"/>
              </a:spcAft>
            </a:pPr>
            <a:r>
              <a:rPr lang="sr-Latn-RS" sz="2000" dirty="0">
                <a:latin typeface="Calibri" panose="020F0502020204030204"/>
              </a:rPr>
              <a:t>Zbir ulaznih transakcija mora biti jednak zbiru izlaznih transakcija</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732" y="3222573"/>
            <a:ext cx="11326044" cy="220551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7" name="TextBox 6">
            <a:extLst>
              <a:ext uri="{FF2B5EF4-FFF2-40B4-BE49-F238E27FC236}">
                <a16:creationId xmlns:a16="http://schemas.microsoft.com/office/drawing/2014/main" id="{96F83F61-B41E-8226-040A-18192FC589C0}"/>
              </a:ext>
            </a:extLst>
          </p:cNvPr>
          <p:cNvSpPr txBox="1"/>
          <p:nvPr/>
        </p:nvSpPr>
        <p:spPr>
          <a:xfrm>
            <a:off x="4012018" y="5785993"/>
            <a:ext cx="4167963"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novi tokeni ulaze u sistem?</a:t>
            </a:r>
          </a:p>
        </p:txBody>
      </p:sp>
    </p:spTree>
    <p:extLst>
      <p:ext uri="{BB962C8B-B14F-4D97-AF65-F5344CB8AC3E}">
        <p14:creationId xmlns:p14="http://schemas.microsoft.com/office/powerpoint/2010/main" val="1860204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11089532" cy="2246769"/>
          </a:xfrm>
          <a:prstGeom prst="rect">
            <a:avLst/>
          </a:prstGeom>
          <a:noFill/>
        </p:spPr>
        <p:txBody>
          <a:bodyPr wrap="square" rtlCol="0">
            <a:spAutoFit/>
          </a:bodyPr>
          <a:lstStyle/>
          <a:p>
            <a:pPr>
              <a:spcAft>
                <a:spcPts val="1200"/>
              </a:spcAft>
            </a:pPr>
            <a:r>
              <a:rPr lang="sr-Latn-RS" sz="2000" dirty="0">
                <a:latin typeface="Calibri" panose="020F0502020204030204"/>
              </a:rPr>
              <a:t>Uvodimo posebnu transakcija unutar svakog bloka zvanu </a:t>
            </a:r>
            <a:r>
              <a:rPr lang="sr-Latn-RS" sz="2000" dirty="0">
                <a:solidFill>
                  <a:srgbClr val="A53F52"/>
                </a:solidFill>
                <a:latin typeface="Calibri" panose="020F0502020204030204"/>
              </a:rPr>
              <a:t>coinbase </a:t>
            </a:r>
            <a:r>
              <a:rPr lang="sr-Latn-RS" sz="2000" dirty="0">
                <a:latin typeface="Calibri" panose="020F0502020204030204"/>
              </a:rPr>
              <a:t>transakcija</a:t>
            </a:r>
          </a:p>
          <a:p>
            <a:pPr>
              <a:spcAft>
                <a:spcPts val="1200"/>
              </a:spcAft>
            </a:pPr>
            <a:r>
              <a:rPr lang="sr-Latn-RS" sz="2000" dirty="0">
                <a:latin typeface="Calibri" panose="020F0502020204030204"/>
              </a:rPr>
              <a:t>Ona nema pošiljaoca niti referencu</a:t>
            </a:r>
          </a:p>
          <a:p>
            <a:pPr>
              <a:spcAft>
                <a:spcPts val="1200"/>
              </a:spcAft>
            </a:pPr>
            <a:r>
              <a:rPr lang="sr-Latn-RS" sz="2000" dirty="0">
                <a:latin typeface="Calibri" panose="020F0502020204030204"/>
              </a:rPr>
              <a:t>Njen cilj jeste uvođenje novih novčića u s</a:t>
            </a:r>
            <a:r>
              <a:rPr lang="en-US" sz="2000" dirty="0" err="1">
                <a:latin typeface="Calibri" panose="020F0502020204030204"/>
              </a:rPr>
              <a:t>istem</a:t>
            </a:r>
            <a:r>
              <a:rPr lang="en-US" sz="2000" dirty="0">
                <a:latin typeface="Calibri" panose="020F0502020204030204"/>
              </a:rPr>
              <a:t> </a:t>
            </a:r>
            <a:endParaRPr lang="sr-Latn-RS" sz="2000" dirty="0">
              <a:latin typeface="Calibri" panose="020F0502020204030204"/>
            </a:endParaRPr>
          </a:p>
          <a:p>
            <a:pPr>
              <a:spcAft>
                <a:spcPts val="1200"/>
              </a:spcAft>
            </a:pPr>
            <a:r>
              <a:rPr lang="sr-Latn-RS" sz="2000" dirty="0">
                <a:latin typeface="Calibri" panose="020F0502020204030204"/>
              </a:rPr>
              <a:t>G</a:t>
            </a:r>
            <a:r>
              <a:rPr lang="en-US" sz="2000" dirty="0" err="1">
                <a:latin typeface="Calibri" panose="020F0502020204030204"/>
              </a:rPr>
              <a:t>enesis</a:t>
            </a:r>
            <a:r>
              <a:rPr lang="en-US" sz="2000" dirty="0">
                <a:latin typeface="Calibri" panose="020F0502020204030204"/>
              </a:rPr>
              <a:t> </a:t>
            </a:r>
            <a:r>
              <a:rPr lang="en-US" sz="2000" dirty="0" err="1">
                <a:latin typeface="Calibri" panose="020F0502020204030204"/>
              </a:rPr>
              <a:t>blok</a:t>
            </a:r>
            <a:r>
              <a:rPr lang="en-US" sz="2000" dirty="0">
                <a:latin typeface="Calibri" panose="020F0502020204030204"/>
              </a:rPr>
              <a:t> </a:t>
            </a:r>
            <a:r>
              <a:rPr lang="en-US" sz="2000" dirty="0" err="1">
                <a:latin typeface="Calibri" panose="020F0502020204030204"/>
              </a:rPr>
              <a:t>ima</a:t>
            </a:r>
            <a:r>
              <a:rPr lang="en-US" sz="2000" dirty="0">
                <a:latin typeface="Calibri" panose="020F0502020204030204"/>
              </a:rPr>
              <a:t> </a:t>
            </a:r>
            <a:r>
              <a:rPr lang="en-US" sz="2000" dirty="0" err="1">
                <a:latin typeface="Calibri" panose="020F0502020204030204"/>
              </a:rPr>
              <a:t>samo</a:t>
            </a:r>
            <a:r>
              <a:rPr lang="en-US" sz="2000" dirty="0">
                <a:latin typeface="Calibri" panose="020F0502020204030204"/>
              </a:rPr>
              <a:t> </a:t>
            </a:r>
            <a:r>
              <a:rPr lang="en-US" sz="2000" dirty="0" err="1">
                <a:latin typeface="Calibri" panose="020F0502020204030204"/>
              </a:rPr>
              <a:t>ovu</a:t>
            </a:r>
            <a:r>
              <a:rPr lang="en-US" sz="2000" dirty="0">
                <a:latin typeface="Calibri" panose="020F0502020204030204"/>
              </a:rPr>
              <a:t> </a:t>
            </a:r>
            <a:r>
              <a:rPr lang="en-US" sz="2000" dirty="0" err="1">
                <a:latin typeface="Calibri" panose="020F0502020204030204"/>
              </a:rPr>
              <a:t>transakciju</a:t>
            </a:r>
            <a:endParaRPr lang="sr-Latn-RS" sz="2000" dirty="0">
              <a:latin typeface="Calibri" panose="020F0502020204030204"/>
            </a:endParaRPr>
          </a:p>
          <a:p>
            <a:pPr>
              <a:spcAft>
                <a:spcPts val="1200"/>
              </a:spcAft>
            </a:pPr>
            <a:r>
              <a:rPr lang="sr-Latn-RS" sz="2000" dirty="0">
                <a:latin typeface="Calibri" panose="020F0502020204030204"/>
              </a:rPr>
              <a:t>Videćemo kasnije kako se određuje ko je primalac </a:t>
            </a:r>
            <a:r>
              <a:rPr lang="sr-Latn-RS" sz="2000" dirty="0">
                <a:solidFill>
                  <a:srgbClr val="A53F52"/>
                </a:solidFill>
                <a:latin typeface="Calibri" panose="020F0502020204030204"/>
              </a:rPr>
              <a:t>coinbase</a:t>
            </a:r>
            <a:r>
              <a:rPr lang="sr-Latn-RS" sz="2000" dirty="0">
                <a:latin typeface="Calibri" panose="020F0502020204030204"/>
              </a:rPr>
              <a:t> transakcije</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30434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Potreban nam je način da ubacimo nove tokene u sistem!</a:t>
            </a:r>
          </a:p>
        </p:txBody>
      </p:sp>
      <p:pic>
        <p:nvPicPr>
          <p:cNvPr id="2" name="Picture Placeholder 7">
            <a:extLst>
              <a:ext uri="{FF2B5EF4-FFF2-40B4-BE49-F238E27FC236}">
                <a16:creationId xmlns:a16="http://schemas.microsoft.com/office/drawing/2014/main" id="{5D6CE3B3-895B-1820-0E75-36A6A172DC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2978" y="4612294"/>
            <a:ext cx="11326044" cy="819757"/>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9" name="TextBox 8">
            <a:extLst>
              <a:ext uri="{FF2B5EF4-FFF2-40B4-BE49-F238E27FC236}">
                <a16:creationId xmlns:a16="http://schemas.microsoft.com/office/drawing/2014/main" id="{0BD60913-A291-3965-F197-C8306F4D676F}"/>
              </a:ext>
            </a:extLst>
          </p:cNvPr>
          <p:cNvSpPr txBox="1"/>
          <p:nvPr/>
        </p:nvSpPr>
        <p:spPr>
          <a:xfrm>
            <a:off x="5411972" y="5665952"/>
            <a:ext cx="13680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Inflacija?</a:t>
            </a:r>
          </a:p>
        </p:txBody>
      </p:sp>
    </p:spTree>
    <p:extLst>
      <p:ext uri="{BB962C8B-B14F-4D97-AF65-F5344CB8AC3E}">
        <p14:creationId xmlns:p14="http://schemas.microsoft.com/office/powerpoint/2010/main" val="2732344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543DD5-7D78-897E-5457-A3D8531C2E7E}"/>
              </a:ext>
            </a:extLst>
          </p:cNvPr>
          <p:cNvSpPr txBox="1">
            <a:spLocks/>
          </p:cNvSpPr>
          <p:nvPr/>
        </p:nvSpPr>
        <p:spPr>
          <a:xfrm>
            <a:off x="6506844" y="642928"/>
            <a:ext cx="4797426" cy="1435947"/>
          </a:xfrm>
          <a:prstGeom prst="rect">
            <a:avLst/>
          </a:prstGeom>
          <a:noFill/>
        </p:spPr>
        <p:txBody>
          <a:bodyPr vert="horz" lIns="91440" tIns="45720" rIns="91440" bIns="45720" rtlCol="0" anchor="t">
            <a:noAutofit/>
          </a:bodyPr>
          <a:lstStyle>
            <a:lvl1pPr algn="l" defTabSz="914400" rtl="0" eaLnBrk="1" latinLnBrk="0" hangingPunct="1">
              <a:lnSpc>
                <a:spcPct val="150000"/>
              </a:lnSpc>
              <a:spcBef>
                <a:spcPts val="1000"/>
              </a:spcBef>
              <a:buNone/>
              <a:defRPr sz="5400" kern="1200" cap="all" baseline="0">
                <a:solidFill>
                  <a:schemeClr val="tx1"/>
                </a:solidFill>
                <a:latin typeface="+mj-lt"/>
                <a:ea typeface="+mj-ea"/>
                <a:cs typeface="+mj-cs"/>
              </a:defRPr>
            </a:lvl1p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US" sz="5400" b="0" i="0" u="none" strike="noStrike" kern="1200" cap="all" spc="0" normalizeH="0" baseline="0" noProof="0" dirty="0">
                <a:ln>
                  <a:noFill/>
                </a:ln>
                <a:solidFill>
                  <a:sysClr val="windowText" lastClr="000000"/>
                </a:solidFill>
                <a:effectLst/>
                <a:uLnTx/>
                <a:uFillTx/>
                <a:latin typeface="Calibri Light" panose="020F0302020204030204"/>
                <a:ea typeface="+mj-ea"/>
                <a:cs typeface="+mj-cs"/>
              </a:rPr>
              <a:t>Agenda</a:t>
            </a:r>
          </a:p>
        </p:txBody>
      </p:sp>
      <p:sp>
        <p:nvSpPr>
          <p:cNvPr id="4" name="Text Placeholder 5">
            <a:extLst>
              <a:ext uri="{FF2B5EF4-FFF2-40B4-BE49-F238E27FC236}">
                <a16:creationId xmlns:a16="http://schemas.microsoft.com/office/drawing/2014/main" id="{10A84C93-D42E-1970-56C6-DFE482DCCED1}"/>
              </a:ext>
            </a:extLst>
          </p:cNvPr>
          <p:cNvSpPr txBox="1">
            <a:spLocks/>
          </p:cNvSpPr>
          <p:nvPr/>
        </p:nvSpPr>
        <p:spPr>
          <a:xfrm>
            <a:off x="6506844" y="2071775"/>
            <a:ext cx="4846320" cy="3798888"/>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dirty="0">
                <a:solidFill>
                  <a:sysClr val="windowText" lastClr="000000"/>
                </a:solidFill>
                <a:latin typeface="Calibri" panose="020F0502020204030204"/>
              </a:rPr>
              <a:t>UVOD U</a:t>
            </a:r>
            <a:r>
              <a:rPr lang="sr-Latn-RS" dirty="0">
                <a:solidFill>
                  <a:sysClr val="windowText" lastClr="000000"/>
                </a:solidFill>
                <a:latin typeface="Calibri" panose="020F0502020204030204"/>
              </a:rPr>
              <a:t> </a:t>
            </a: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BLOCKCHAIN</a:t>
            </a:r>
            <a:endParaRPr lang="en-US" dirty="0">
              <a:solidFill>
                <a:sysClr val="windowText" lastClr="000000"/>
              </a:solidFill>
              <a:latin typeface="Calibri" panose="020F0502020204030204"/>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solidFill>
                  <a:sysClr val="windowText" lastClr="000000"/>
                </a:solidFill>
                <a:latin typeface="Calibri" panose="020F0502020204030204"/>
              </a:rPr>
              <a:t>ARHITEKTURA SISTEMA</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KAKO BLOCKCHAIN RADI</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TEORIJA</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a:t>
            </a: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INTERAKTIVNI PRIMERI</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ZAKLJUČAK</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p:txBody>
      </p:sp>
      <p:pic>
        <p:nvPicPr>
          <p:cNvPr id="6" name="Picture Placeholder 7">
            <a:extLst>
              <a:ext uri="{FF2B5EF4-FFF2-40B4-BE49-F238E27FC236}">
                <a16:creationId xmlns:a16="http://schemas.microsoft.com/office/drawing/2014/main" id="{0477C37A-2604-D712-0F49-28F7105A145A}"/>
              </a:ext>
            </a:extLst>
          </p:cNvPr>
          <p:cNvPicPr>
            <a:picLocks noChangeAspect="1"/>
          </p:cNvPicPr>
          <p:nvPr/>
        </p:nvPicPr>
        <p:blipFill>
          <a:blip r:embed="rId2">
            <a:extLst>
              <a:ext uri="{28A0092B-C50C-407E-A947-70E740481C1C}">
                <a14:useLocalDpi xmlns:a14="http://schemas.microsoft.com/office/drawing/2010/main" val="0"/>
              </a:ext>
            </a:extLst>
          </a:blip>
          <a:srcRect l="26912" r="26912"/>
          <a:stretch/>
        </p:blipFill>
        <p:spPr>
          <a:xfrm>
            <a:off x="19048"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35445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4" y="1695114"/>
            <a:ext cx="11107027" cy="86177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Coinbase</a:t>
            </a:r>
            <a:r>
              <a:rPr lang="sr-Latn-RS" sz="2000" dirty="0">
                <a:latin typeface="Calibri" panose="020F0502020204030204"/>
              </a:rPr>
              <a:t> se smanjuje </a:t>
            </a:r>
            <a:r>
              <a:rPr lang="en-US" sz="2000" dirty="0" err="1">
                <a:latin typeface="Calibri" panose="020F0502020204030204"/>
              </a:rPr>
              <a:t>duplo</a:t>
            </a:r>
            <a:r>
              <a:rPr lang="en-US" sz="2000" dirty="0">
                <a:latin typeface="Calibri" panose="020F0502020204030204"/>
              </a:rPr>
              <a:t> </a:t>
            </a:r>
            <a:r>
              <a:rPr lang="sr-Latn-RS" sz="2000" dirty="0">
                <a:latin typeface="Calibri" panose="020F0502020204030204"/>
              </a:rPr>
              <a:t>na svakih N blokova</a:t>
            </a:r>
          </a:p>
          <a:p>
            <a:pPr>
              <a:spcAft>
                <a:spcPts val="1200"/>
              </a:spcAft>
            </a:pPr>
            <a:r>
              <a:rPr lang="sr-Latn-RS" sz="2000" dirty="0">
                <a:latin typeface="Calibri" panose="020F0502020204030204"/>
              </a:rPr>
              <a:t>Možemo izračunati ukupnu količinu novca koja će na kraju biti u sistemu</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833120"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Matematički ćemo ograničiti količinu novca u sistemu!</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66B4AEF-084A-8AF9-1440-B59980A1AADD}"/>
                  </a:ext>
                </a:extLst>
              </p:cNvPr>
              <p:cNvSpPr txBox="1"/>
              <p:nvPr/>
            </p:nvSpPr>
            <p:spPr>
              <a:xfrm>
                <a:off x="4219395" y="3302079"/>
                <a:ext cx="3753207" cy="243137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wrap="none" rtlCol="0">
                <a:spAutoFit/>
              </a:bodyPr>
              <a:lstStyle/>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5</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 +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nary>
                        <m:naryPr>
                          <m:chr m:val="∑"/>
                          <m:ctrlPr>
                            <a:rPr lang="en-US" sz="200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=0</m:t>
                          </m:r>
                        </m:sub>
                        <m:sup>
                          <m:r>
                            <a:rPr lang="en-US" sz="2000" i="1" smtClean="0">
                              <a:latin typeface="Cambria Math" panose="02040503050406030204" pitchFamily="18" charset="0"/>
                              <a:ea typeface="Cambria Math" panose="02040503050406030204" pitchFamily="18" charset="0"/>
                            </a:rPr>
                            <m:t>∞</m:t>
                          </m:r>
                        </m:sup>
                        <m:e>
                          <m:sSup>
                            <m:sSupPr>
                              <m:ctrlPr>
                                <a:rPr lang="en-US" sz="2000" i="1" smtClean="0">
                                  <a:latin typeface="Cambria Math" panose="02040503050406030204" pitchFamily="18" charset="0"/>
                                  <a:ea typeface="Cambria Math" panose="02040503050406030204" pitchFamily="18" charset="0"/>
                                </a:rPr>
                              </m:ctrlPr>
                            </m:sSupPr>
                            <m:e>
                              <m:d>
                                <m:dPr>
                                  <m:ctrlPr>
                                    <a:rPr lang="en-US" sz="2000" i="1" smtClean="0">
                                      <a:latin typeface="Cambria Math" panose="02040503050406030204" pitchFamily="18" charset="0"/>
                                      <a:ea typeface="Cambria Math" panose="02040503050406030204" pitchFamily="18" charset="0"/>
                                    </a:rPr>
                                  </m:ctrlPr>
                                </m:dPr>
                                <m:e>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m:t>
                          </m:r>
                        </m:e>
                      </m:nary>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r>
                        <a:rPr lang="en-US" sz="2000" i="1" smtClean="0">
                          <a:solidFill>
                            <a:srgbClr val="A53F52"/>
                          </a:solidFill>
                          <a:latin typeface="Cambria Math" panose="02040503050406030204" pitchFamily="18" charset="0"/>
                          <a:ea typeface="Cambria Math" panose="02040503050406030204" pitchFamily="18" charset="0"/>
                        </a:rPr>
                        <m:t>200£</m:t>
                      </m:r>
                    </m:oMath>
                  </m:oMathPara>
                </a14:m>
                <a:endParaRPr lang="en-US" sz="2000" dirty="0"/>
              </a:p>
            </p:txBody>
          </p:sp>
        </mc:Choice>
        <mc:Fallback xmlns="">
          <p:sp>
            <p:nvSpPr>
              <p:cNvPr id="7" name="TextBox 6">
                <a:extLst>
                  <a:ext uri="{FF2B5EF4-FFF2-40B4-BE49-F238E27FC236}">
                    <a16:creationId xmlns:a16="http://schemas.microsoft.com/office/drawing/2014/main" id="{366B4AEF-084A-8AF9-1440-B59980A1AADD}"/>
                  </a:ext>
                </a:extLst>
              </p:cNvPr>
              <p:cNvSpPr txBox="1">
                <a:spLocks noRot="1" noChangeAspect="1" noMove="1" noResize="1" noEditPoints="1" noAdjustHandles="1" noChangeArrowheads="1" noChangeShapeType="1" noTextEdit="1"/>
              </p:cNvSpPr>
              <p:nvPr/>
            </p:nvSpPr>
            <p:spPr>
              <a:xfrm>
                <a:off x="4219395" y="3302079"/>
                <a:ext cx="3753207" cy="2431371"/>
              </a:xfrm>
              <a:prstGeom prst="rect">
                <a:avLst/>
              </a:prstGeom>
              <a:blipFill>
                <a:blip r:embed="rId3"/>
                <a:stretch>
                  <a:fillRect/>
                </a:stretch>
              </a:blip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a:lstStyle/>
              <a:p>
                <a:r>
                  <a:rPr lang="en-US">
                    <a:noFill/>
                  </a:rPr>
                  <a:t> </a:t>
                </a:r>
              </a:p>
            </p:txBody>
          </p:sp>
        </mc:Fallback>
      </mc:AlternateContent>
    </p:spTree>
    <p:extLst>
      <p:ext uri="{BB962C8B-B14F-4D97-AF65-F5344CB8AC3E}">
        <p14:creationId xmlns:p14="http://schemas.microsoft.com/office/powerpoint/2010/main" val="2150832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436"/>
            <a:ext cx="12192001" cy="6855564"/>
          </a:xfrm>
          <a:prstGeom prst="rect">
            <a:avLst/>
          </a:prstGeom>
          <a:ln w="19050">
            <a:gradFill>
              <a:gsLst>
                <a:gs pos="0">
                  <a:srgbClr val="01023B"/>
                </a:gs>
                <a:gs pos="25000">
                  <a:srgbClr val="A53F52"/>
                </a:gs>
                <a:gs pos="100000">
                  <a:srgbClr val="EA9A5C"/>
                </a:gs>
              </a:gsLst>
              <a:lin ang="5400000" scaled="1"/>
            </a:gradFill>
          </a:ln>
        </p:spPr>
      </p:pic>
      <p:sp>
        <p:nvSpPr>
          <p:cNvPr id="2" name="TextBox 1">
            <a:extLst>
              <a:ext uri="{FF2B5EF4-FFF2-40B4-BE49-F238E27FC236}">
                <a16:creationId xmlns:a16="http://schemas.microsoft.com/office/drawing/2014/main" id="{2BCA671E-700B-6C7A-A5B6-8BA2200CD1A2}"/>
              </a:ext>
            </a:extLst>
          </p:cNvPr>
          <p:cNvSpPr txBox="1"/>
          <p:nvPr/>
        </p:nvSpPr>
        <p:spPr>
          <a:xfrm>
            <a:off x="3583172" y="2530549"/>
            <a:ext cx="4457439" cy="769441"/>
          </a:xfrm>
          <a:prstGeom prst="rect">
            <a:avLst/>
          </a:prstGeom>
          <a:noFill/>
        </p:spPr>
        <p:txBody>
          <a:bodyPr wrap="none" rtlCol="0">
            <a:spAutoFit/>
          </a:bodyPr>
          <a:lstStyle/>
          <a:p>
            <a:r>
              <a:rPr lang="en-US" sz="4400" dirty="0">
                <a:solidFill>
                  <a:srgbClr val="FF0000"/>
                </a:solidFill>
              </a:rPr>
              <a:t>COINBASE PRIMER</a:t>
            </a:r>
          </a:p>
        </p:txBody>
      </p:sp>
    </p:spTree>
    <p:extLst>
      <p:ext uri="{BB962C8B-B14F-4D97-AF65-F5344CB8AC3E}">
        <p14:creationId xmlns:p14="http://schemas.microsoft.com/office/powerpoint/2010/main" val="2116334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DIGITALNI JAVNI LEDGER</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47739" y="2090086"/>
            <a:ext cx="12108725" cy="3470184"/>
          </a:xfrm>
          <a:prstGeom prst="rect">
            <a:avLst/>
          </a:prstGeom>
          <a:ln w="19050">
            <a:gradFill>
              <a:gsLst>
                <a:gs pos="0">
                  <a:srgbClr val="01023B"/>
                </a:gs>
                <a:gs pos="25000">
                  <a:srgbClr val="A53F52"/>
                </a:gs>
                <a:gs pos="100000">
                  <a:srgbClr val="EA9A5C"/>
                </a:gs>
              </a:gsLst>
              <a:lin ang="5400000" scaled="1"/>
            </a:gradFill>
          </a:ln>
        </p:spPr>
      </p:pic>
      <p:sp>
        <p:nvSpPr>
          <p:cNvPr id="2" name="TextBox 1">
            <a:extLst>
              <a:ext uri="{FF2B5EF4-FFF2-40B4-BE49-F238E27FC236}">
                <a16:creationId xmlns:a16="http://schemas.microsoft.com/office/drawing/2014/main" id="{A45DF6AD-1F2A-2D19-06DD-0574B790B665}"/>
              </a:ext>
            </a:extLst>
          </p:cNvPr>
          <p:cNvSpPr txBox="1"/>
          <p:nvPr/>
        </p:nvSpPr>
        <p:spPr>
          <a:xfrm>
            <a:off x="542486" y="1426440"/>
            <a:ext cx="11355347" cy="369332"/>
          </a:xfrm>
          <a:prstGeom prst="rect">
            <a:avLst/>
          </a:prstGeom>
          <a:noFill/>
        </p:spPr>
        <p:txBody>
          <a:bodyPr wrap="square" rtlCol="0">
            <a:spAutoFit/>
          </a:bodyPr>
          <a:lstStyle/>
          <a:p>
            <a:pPr>
              <a:spcAft>
                <a:spcPts val="1200"/>
              </a:spcAft>
            </a:pPr>
            <a:r>
              <a:rPr lang="sr-Latn-RS" dirty="0">
                <a:solidFill>
                  <a:sysClr val="windowText" lastClr="000000"/>
                </a:solidFill>
                <a:latin typeface="Calibri" panose="020F0502020204030204"/>
              </a:rPr>
              <a:t>Digitalni i javni </a:t>
            </a:r>
            <a:r>
              <a:rPr lang="en-US" dirty="0">
                <a:solidFill>
                  <a:sysClr val="windowText" lastClr="000000"/>
                </a:solidFill>
                <a:latin typeface="Calibri" panose="020F0502020204030204"/>
              </a:rPr>
              <a:t>≡ </a:t>
            </a:r>
            <a:r>
              <a:rPr lang="en-US" dirty="0" err="1">
                <a:solidFill>
                  <a:sysClr val="windowText" lastClr="000000"/>
                </a:solidFill>
                <a:latin typeface="Calibri" panose="020F0502020204030204"/>
              </a:rPr>
              <a:t>javno</a:t>
            </a:r>
            <a:r>
              <a:rPr lang="en-US" dirty="0">
                <a:solidFill>
                  <a:sysClr val="windowText" lastClr="000000"/>
                </a:solidFill>
                <a:latin typeface="Calibri" panose="020F0502020204030204"/>
              </a:rPr>
              <a:t> </a:t>
            </a:r>
            <a:r>
              <a:rPr lang="en-US" dirty="0" err="1">
                <a:solidFill>
                  <a:sysClr val="windowText" lastClr="000000"/>
                </a:solidFill>
                <a:latin typeface="Calibri" panose="020F0502020204030204"/>
              </a:rPr>
              <a:t>dostupan</a:t>
            </a:r>
            <a:r>
              <a:rPr lang="en-US" dirty="0">
                <a:solidFill>
                  <a:sysClr val="windowText" lastClr="000000"/>
                </a:solidFill>
                <a:latin typeface="Calibri" panose="020F0502020204030204"/>
              </a:rPr>
              <a:t> web </a:t>
            </a:r>
            <a:r>
              <a:rPr lang="en-US" dirty="0" err="1">
                <a:solidFill>
                  <a:sysClr val="windowText" lastClr="000000"/>
                </a:solidFill>
                <a:latin typeface="Calibri" panose="020F0502020204030204"/>
              </a:rPr>
              <a:t>sajt</a:t>
            </a:r>
            <a:r>
              <a:rPr lang="en-US" dirty="0">
                <a:solidFill>
                  <a:sysClr val="windowText" lastClr="000000"/>
                </a:solidFill>
                <a:latin typeface="Calibri" panose="020F0502020204030204"/>
              </a:rPr>
              <a:t> </a:t>
            </a:r>
            <a:r>
              <a:rPr lang="en-US" dirty="0" err="1">
                <a:solidFill>
                  <a:sysClr val="windowText" lastClr="000000"/>
                </a:solidFill>
                <a:latin typeface="Calibri" panose="020F0502020204030204"/>
              </a:rPr>
              <a:t>gde</a:t>
            </a:r>
            <a:r>
              <a:rPr lang="en-US" dirty="0">
                <a:solidFill>
                  <a:sysClr val="windowText" lastClr="000000"/>
                </a:solidFill>
                <a:latin typeface="Calibri" panose="020F0502020204030204"/>
              </a:rPr>
              <a:t> </a:t>
            </a:r>
            <a:r>
              <a:rPr lang="en-US" dirty="0" err="1">
                <a:solidFill>
                  <a:sysClr val="windowText" lastClr="000000"/>
                </a:solidFill>
                <a:latin typeface="Calibri" panose="020F0502020204030204"/>
              </a:rPr>
              <a:t>svako</a:t>
            </a:r>
            <a:r>
              <a:rPr lang="en-US" dirty="0">
                <a:solidFill>
                  <a:sysClr val="windowText" lastClr="000000"/>
                </a:solidFill>
                <a:latin typeface="Calibri" panose="020F0502020204030204"/>
              </a:rPr>
              <a:t> </a:t>
            </a:r>
            <a:r>
              <a:rPr lang="en-US" dirty="0" err="1">
                <a:solidFill>
                  <a:sysClr val="windowText" lastClr="000000"/>
                </a:solidFill>
                <a:latin typeface="Calibri" panose="020F0502020204030204"/>
              </a:rPr>
              <a:t>mo</a:t>
            </a:r>
            <a:r>
              <a:rPr lang="sr-Latn-RS" dirty="0">
                <a:solidFill>
                  <a:sysClr val="windowText" lastClr="000000"/>
                </a:solidFill>
                <a:latin typeface="Calibri" panose="020F0502020204030204"/>
              </a:rPr>
              <a:t>že da dopiše transakciju</a:t>
            </a:r>
          </a:p>
        </p:txBody>
      </p:sp>
      <p:sp>
        <p:nvSpPr>
          <p:cNvPr id="3" name="TextBox 2">
            <a:extLst>
              <a:ext uri="{FF2B5EF4-FFF2-40B4-BE49-F238E27FC236}">
                <a16:creationId xmlns:a16="http://schemas.microsoft.com/office/drawing/2014/main" id="{3F62F9DD-0854-E492-6CDE-44A00005F474}"/>
              </a:ext>
            </a:extLst>
          </p:cNvPr>
          <p:cNvSpPr txBox="1"/>
          <p:nvPr/>
        </p:nvSpPr>
        <p:spPr>
          <a:xfrm>
            <a:off x="0" y="5782396"/>
            <a:ext cx="12191999" cy="461665"/>
          </a:xfrm>
          <a:prstGeom prst="rect">
            <a:avLst/>
          </a:prstGeom>
          <a:noFill/>
        </p:spPr>
        <p:txBody>
          <a:bodyPr wrap="square" rtlCol="0">
            <a:spAutoFit/>
          </a:bodyPr>
          <a:lstStyle/>
          <a:p>
            <a:pPr algn="ctr">
              <a:spcAft>
                <a:spcPts val="1200"/>
              </a:spcAft>
            </a:pPr>
            <a:r>
              <a:rPr lang="sr-Latn-RS" sz="2400" dirty="0">
                <a:solidFill>
                  <a:srgbClr val="A53F52"/>
                </a:solidFill>
                <a:latin typeface="Calibri" panose="020F0502020204030204"/>
              </a:rPr>
              <a:t>Šta sprečava Andr</a:t>
            </a:r>
            <a:r>
              <a:rPr lang="en-US" sz="2400" dirty="0">
                <a:solidFill>
                  <a:srgbClr val="A53F52"/>
                </a:solidFill>
                <a:latin typeface="Calibri" panose="020F0502020204030204"/>
              </a:rPr>
              <a:t>e</a:t>
            </a:r>
            <a:r>
              <a:rPr lang="sr-Latn-RS" sz="2400" dirty="0">
                <a:solidFill>
                  <a:srgbClr val="A53F52"/>
                </a:solidFill>
                <a:latin typeface="Calibri" panose="020F0502020204030204"/>
              </a:rPr>
              <a:t>ja da doda transakciju: Luka šalje Andreju 100</a:t>
            </a:r>
            <a:r>
              <a:rPr lang="en-US" sz="2400" dirty="0">
                <a:solidFill>
                  <a:srgbClr val="A53F52"/>
                </a:solidFill>
                <a:latin typeface="Calibri" panose="020F0502020204030204"/>
              </a:rPr>
              <a:t>£ ?</a:t>
            </a:r>
            <a:endParaRPr lang="sr-Latn-RS" sz="2400" dirty="0">
              <a:solidFill>
                <a:srgbClr val="A53F52"/>
              </a:solidFill>
              <a:latin typeface="Calibri" panose="020F0502020204030204"/>
            </a:endParaRPr>
          </a:p>
        </p:txBody>
      </p:sp>
    </p:spTree>
    <p:extLst>
      <p:ext uri="{BB962C8B-B14F-4D97-AF65-F5344CB8AC3E}">
        <p14:creationId xmlns:p14="http://schemas.microsoft.com/office/powerpoint/2010/main" val="188844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a:t>
            </a:r>
            <a:r>
              <a:rPr kumimoji="0" lang="en-US" sz="3200" i="0" u="none" strike="noStrike" kern="1200" cap="none" normalizeH="0" baseline="0" noProof="0" dirty="0">
                <a:ln>
                  <a:noFill/>
                </a:ln>
                <a:solidFill>
                  <a:sysClr val="windowText" lastClr="000000"/>
                </a:solidFill>
                <a:effectLst/>
                <a:uLnTx/>
                <a:uFillTx/>
                <a:latin typeface="+mj-lt"/>
                <a:ea typeface="+mn-ea"/>
                <a:cs typeface="+mn-cs"/>
              </a:rPr>
              <a:t>POTPISI</a:t>
            </a: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6095706" cy="4247317"/>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Bezbedniji od stvarnih potpisa zahvaljujući matematici i kriptografiji</a:t>
            </a:r>
          </a:p>
          <a:p>
            <a:pPr>
              <a:spcAft>
                <a:spcPts val="1200"/>
              </a:spcAft>
            </a:pPr>
            <a:r>
              <a:rPr lang="sr-Latn-RS" sz="2000" dirty="0">
                <a:solidFill>
                  <a:sysClr val="windowText" lastClr="000000"/>
                </a:solidFill>
                <a:latin typeface="Calibri" panose="020F0502020204030204"/>
              </a:rPr>
              <a:t>Svaki entitet koji želi da ima svoj digitalni potpis poseduje privatni i javni ključ</a:t>
            </a:r>
          </a:p>
          <a:p>
            <a:pPr>
              <a:spcAft>
                <a:spcPts val="1200"/>
              </a:spcAft>
            </a:pPr>
            <a:r>
              <a:rPr lang="sr-Latn-RS" sz="2000" dirty="0">
                <a:solidFill>
                  <a:sysClr val="windowText" lastClr="000000"/>
                </a:solidFill>
                <a:latin typeface="Calibri" panose="020F0502020204030204"/>
              </a:rPr>
              <a:t>Javni ključ se generiše na osnovu privatnog, tako da nije moguće dobiti unazad privatni na osnovu javnog ključa</a:t>
            </a:r>
          </a:p>
          <a:p>
            <a:pPr>
              <a:spcAft>
                <a:spcPts val="1200"/>
              </a:spcAft>
            </a:pPr>
            <a:r>
              <a:rPr lang="sr-Latn-RS" sz="2000" dirty="0">
                <a:solidFill>
                  <a:sysClr val="windowText" lastClr="000000"/>
                </a:solidFill>
                <a:latin typeface="Calibri" panose="020F0502020204030204"/>
              </a:rPr>
              <a:t>Ideja slična heširanju, ali se koriste prosti brojevi i teorija brojeva</a:t>
            </a:r>
          </a:p>
          <a:p>
            <a:pPr>
              <a:spcAft>
                <a:spcPts val="1200"/>
              </a:spcAft>
            </a:pPr>
            <a:r>
              <a:rPr lang="sr-Latn-RS" sz="2000" dirty="0">
                <a:solidFill>
                  <a:sysClr val="windowText" lastClr="000000"/>
                </a:solidFill>
                <a:latin typeface="Calibri" panose="020F0502020204030204"/>
              </a:rPr>
              <a:t>Veoma često se koristi na internetu za komunikaciju između servera i klijenta</a:t>
            </a:r>
          </a:p>
          <a:p>
            <a:pPr>
              <a:spcAft>
                <a:spcPts val="1200"/>
              </a:spcAft>
            </a:pPr>
            <a:r>
              <a:rPr lang="sr-Latn-RS" sz="2000" dirty="0">
                <a:solidFill>
                  <a:sysClr val="windowText" lastClr="000000"/>
                </a:solidFill>
                <a:latin typeface="Calibri" panose="020F0502020204030204"/>
              </a:rPr>
              <a:t>Zakonski dozvoljeni algoritmi: RSA, DSA, </a:t>
            </a:r>
            <a:r>
              <a:rPr lang="sr-Latn-RS" sz="2000" dirty="0">
                <a:solidFill>
                  <a:srgbClr val="EA9A5C"/>
                </a:solidFill>
                <a:latin typeface="Calibri" panose="020F0502020204030204"/>
              </a:rPr>
              <a:t>ECDSA</a:t>
            </a:r>
          </a:p>
        </p:txBody>
      </p:sp>
      <p:pic>
        <p:nvPicPr>
          <p:cNvPr id="7" name="Picture Placeholder 7">
            <a:extLst>
              <a:ext uri="{FF2B5EF4-FFF2-40B4-BE49-F238E27FC236}">
                <a16:creationId xmlns:a16="http://schemas.microsoft.com/office/drawing/2014/main" id="{EBFBAC32-9653-E8FA-1A53-B14CE4023BE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29045" r="29045"/>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
        <p:nvSpPr>
          <p:cNvPr id="9" name="TextBox 8">
            <a:extLst>
              <a:ext uri="{FF2B5EF4-FFF2-40B4-BE49-F238E27FC236}">
                <a16:creationId xmlns:a16="http://schemas.microsoft.com/office/drawing/2014/main" id="{A75749F5-B05F-80DD-6783-2D1E0FAFFE71}"/>
              </a:ext>
            </a:extLst>
          </p:cNvPr>
          <p:cNvSpPr txBox="1"/>
          <p:nvPr/>
        </p:nvSpPr>
        <p:spPr>
          <a:xfrm>
            <a:off x="542486" y="1233449"/>
            <a:ext cx="6616597"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Luka će potpisati svaku svoju transakciju!</a:t>
            </a:r>
          </a:p>
        </p:txBody>
      </p:sp>
    </p:spTree>
    <p:extLst>
      <p:ext uri="{BB962C8B-B14F-4D97-AF65-F5344CB8AC3E}">
        <p14:creationId xmlns:p14="http://schemas.microsoft.com/office/powerpoint/2010/main" val="1144874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pic>
        <p:nvPicPr>
          <p:cNvPr id="7" name="Picture Placeholder 7">
            <a:extLst>
              <a:ext uri="{FF2B5EF4-FFF2-40B4-BE49-F238E27FC236}">
                <a16:creationId xmlns:a16="http://schemas.microsoft.com/office/drawing/2014/main" id="{EBFBAC32-9653-E8FA-1A53-B14CE4023BE6}"/>
              </a:ext>
            </a:extLst>
          </p:cNvPr>
          <p:cNvPicPr>
            <a:picLocks noChangeAspect="1"/>
          </p:cNvPicPr>
          <p:nvPr/>
        </p:nvPicPr>
        <p:blipFill>
          <a:blip r:embed="rId3">
            <a:extLst>
              <a:ext uri="{28A0092B-C50C-407E-A947-70E740481C1C}">
                <a14:useLocalDpi xmlns:a14="http://schemas.microsoft.com/office/drawing/2010/main" val="0"/>
              </a:ext>
            </a:extLst>
          </a:blip>
          <a:srcRect t="369" b="369"/>
          <a:stretch/>
        </p:blipFill>
        <p:spPr>
          <a:xfrm>
            <a:off x="6096000" y="19050"/>
            <a:ext cx="606751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
        <p:nvSpPr>
          <p:cNvPr id="2" name="TextBox 1">
            <a:extLst>
              <a:ext uri="{FF2B5EF4-FFF2-40B4-BE49-F238E27FC236}">
                <a16:creationId xmlns:a16="http://schemas.microsoft.com/office/drawing/2014/main" id="{DDEC540B-AB05-A6E7-475D-1E37A22FC83E}"/>
              </a:ext>
            </a:extLst>
          </p:cNvPr>
          <p:cNvSpPr txBox="1"/>
          <p:nvPr/>
        </p:nvSpPr>
        <p:spPr>
          <a:xfrm>
            <a:off x="542486" y="1233449"/>
            <a:ext cx="6527388" cy="363176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Ukoliko primalac poseduje javni ključ pošiljaoca i enkriptovanu poruku on može zagarantovano potvrditi da je:</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1) Poruka validna</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2) Poslata od strane originalnog pošiljaoca</a:t>
            </a:r>
          </a:p>
          <a:p>
            <a:pPr>
              <a:spcAft>
                <a:spcPts val="1200"/>
              </a:spcAft>
            </a:pPr>
            <a:r>
              <a:rPr lang="sr-Latn-RS" sz="2000" dirty="0">
                <a:solidFill>
                  <a:sysClr val="windowText" lastClr="000000"/>
                </a:solidFill>
                <a:latin typeface="Calibri" panose="020F0502020204030204"/>
              </a:rPr>
              <a:t>Takođe je moguće sprečiti bilo koga osim primaoca da</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pročita poslatu poruku tako što će se ona dodatno enkriptovati primaočevim javnim ključem</a:t>
            </a:r>
          </a:p>
          <a:p>
            <a:pPr>
              <a:spcAft>
                <a:spcPts val="1200"/>
              </a:spcAft>
            </a:pPr>
            <a:r>
              <a:rPr lang="sr-Latn-RS" sz="2000" dirty="0">
                <a:solidFill>
                  <a:sysClr val="windowText" lastClr="000000"/>
                </a:solidFill>
                <a:latin typeface="Calibri" panose="020F0502020204030204"/>
              </a:rPr>
              <a:t>To ovde nije potrebno jer želimo da </a:t>
            </a:r>
            <a:r>
              <a:rPr lang="sr-Latn-RS" sz="2000" u="sng" dirty="0">
                <a:solidFill>
                  <a:sysClr val="windowText" lastClr="000000"/>
                </a:solidFill>
                <a:latin typeface="Calibri" panose="020F0502020204030204"/>
              </a:rPr>
              <a:t>bilo ko</a:t>
            </a:r>
            <a:r>
              <a:rPr lang="sr-Latn-RS" sz="2000" dirty="0">
                <a:solidFill>
                  <a:sysClr val="windowText" lastClr="000000"/>
                </a:solidFill>
                <a:latin typeface="Calibri" panose="020F0502020204030204"/>
              </a:rPr>
              <a:t> može da      proveri da je transakcija u bloku validna</a:t>
            </a:r>
            <a:endParaRPr lang="en-US" sz="2000" dirty="0">
              <a:solidFill>
                <a:sysClr val="windowText" lastClr="000000"/>
              </a:solidFill>
              <a:latin typeface="Calibri" panose="020F0502020204030204"/>
            </a:endParaRPr>
          </a:p>
          <a:p>
            <a:pPr>
              <a:spcAft>
                <a:spcPts val="1200"/>
              </a:spcAft>
            </a:pPr>
            <a:endParaRPr lang="sr-Latn-RS" sz="2000" dirty="0">
              <a:solidFill>
                <a:sysClr val="windowText" lastClr="000000"/>
              </a:solidFill>
              <a:latin typeface="Calibri" panose="020F0502020204030204"/>
            </a:endParaRPr>
          </a:p>
        </p:txBody>
      </p:sp>
      <p:pic>
        <p:nvPicPr>
          <p:cNvPr id="5" name="Picture 4">
            <a:extLst>
              <a:ext uri="{FF2B5EF4-FFF2-40B4-BE49-F238E27FC236}">
                <a16:creationId xmlns:a16="http://schemas.microsoft.com/office/drawing/2014/main" id="{1254CB66-ACCD-BB23-BEA0-0D7C42BCA54D}"/>
              </a:ext>
            </a:extLst>
          </p:cNvPr>
          <p:cNvPicPr>
            <a:picLocks noChangeAspect="1"/>
          </p:cNvPicPr>
          <p:nvPr/>
        </p:nvPicPr>
        <p:blipFill>
          <a:blip r:embed="rId4"/>
          <a:stretch>
            <a:fillRect/>
          </a:stretch>
        </p:blipFill>
        <p:spPr>
          <a:xfrm>
            <a:off x="1299236" y="4976624"/>
            <a:ext cx="3089313" cy="946725"/>
          </a:xfrm>
          <a:prstGeom prst="rect">
            <a:avLst/>
          </a:prstGeom>
          <a:ln w="19050">
            <a:gradFill flip="none" rotWithShape="1">
              <a:gsLst>
                <a:gs pos="0">
                  <a:srgbClr val="01023B"/>
                </a:gs>
                <a:gs pos="50000">
                  <a:srgbClr val="A53F52"/>
                </a:gs>
                <a:gs pos="100000">
                  <a:srgbClr val="EA9A5C"/>
                </a:gs>
              </a:gsLst>
              <a:lin ang="13500000" scaled="1"/>
              <a:tileRect/>
            </a:gradFill>
          </a:ln>
        </p:spPr>
      </p:pic>
    </p:spTree>
    <p:extLst>
      <p:ext uri="{BB962C8B-B14F-4D97-AF65-F5344CB8AC3E}">
        <p14:creationId xmlns:p14="http://schemas.microsoft.com/office/powerpoint/2010/main" val="1518014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DEC540B-AB05-A6E7-475D-1E37A22FC83E}"/>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operaciju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2" name="TextBox 1">
                <a:extLst>
                  <a:ext uri="{FF2B5EF4-FFF2-40B4-BE49-F238E27FC236}">
                    <a16:creationId xmlns:a16="http://schemas.microsoft.com/office/drawing/2014/main" id="{DDEC540B-AB05-A6E7-475D-1E37A22FC83E}"/>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3"/>
                <a:stretch>
                  <a:fillRect l="-934" t="-586" r="-93" b="-1055"/>
                </a:stretch>
              </a:blipFill>
            </p:spPr>
            <p:txBody>
              <a:bodyPr/>
              <a:lstStyle/>
              <a:p>
                <a:r>
                  <a:rPr lang="en-US">
                    <a:noFill/>
                  </a:rPr>
                  <a:t> </a:t>
                </a:r>
              </a:p>
            </p:txBody>
          </p:sp>
        </mc:Fallback>
      </mc:AlternateContent>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835" y="19050"/>
            <a:ext cx="5176498" cy="6816725"/>
          </a:xfrm>
          <a:prstGeom prst="rect">
            <a:avLst/>
          </a:prstGeom>
          <a:ln w="19050">
            <a:gradFill>
              <a:gsLst>
                <a:gs pos="0">
                  <a:srgbClr val="01023B"/>
                </a:gs>
                <a:gs pos="50000">
                  <a:srgbClr val="A53F52"/>
                </a:gs>
                <a:gs pos="100000">
                  <a:srgbClr val="EA9A5C"/>
                </a:gs>
              </a:gsLst>
              <a:lin ang="5400000" scaled="1"/>
            </a:gradFill>
          </a:ln>
        </p:spPr>
      </p:pic>
      <p:sp>
        <p:nvSpPr>
          <p:cNvPr id="7" name="TextBox 6">
            <a:extLst>
              <a:ext uri="{FF2B5EF4-FFF2-40B4-BE49-F238E27FC236}">
                <a16:creationId xmlns:a16="http://schemas.microsoft.com/office/drawing/2014/main" id="{11DD5193-CEA5-38E3-42A8-0082C43F358C}"/>
              </a:ext>
            </a:extLst>
          </p:cNvPr>
          <p:cNvSpPr txBox="1"/>
          <p:nvPr/>
        </p:nvSpPr>
        <p:spPr>
          <a:xfrm>
            <a:off x="8839291" y="2856522"/>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8" name="Right Brace 7">
            <a:extLst>
              <a:ext uri="{FF2B5EF4-FFF2-40B4-BE49-F238E27FC236}">
                <a16:creationId xmlns:a16="http://schemas.microsoft.com/office/drawing/2014/main" id="{1853C99A-77E1-26FD-0C4F-2A2A1571F11D}"/>
              </a:ext>
            </a:extLst>
          </p:cNvPr>
          <p:cNvSpPr/>
          <p:nvPr/>
        </p:nvSpPr>
        <p:spPr>
          <a:xfrm rot="5400000">
            <a:off x="8978768" y="2170696"/>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8810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475" y="19050"/>
            <a:ext cx="5180845" cy="6816725"/>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3842F8FD-FA9F-44C9-7B62-D5A939FA4096}"/>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BA036E-D704-3873-BC9D-8675B1BA5C66}"/>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operaciju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6" name="TextBox 5">
                <a:extLst>
                  <a:ext uri="{FF2B5EF4-FFF2-40B4-BE49-F238E27FC236}">
                    <a16:creationId xmlns:a16="http://schemas.microsoft.com/office/drawing/2014/main" id="{DCBA036E-D704-3873-BC9D-8675B1BA5C66}"/>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4"/>
                <a:stretch>
                  <a:fillRect l="-934" t="-586" r="-93" b="-1055"/>
                </a:stretch>
              </a:blipFill>
            </p:spPr>
            <p:txBody>
              <a:bodyPr/>
              <a:lstStyle/>
              <a:p>
                <a:r>
                  <a:rPr lang="en-US">
                    <a:noFill/>
                  </a:rPr>
                  <a:t> </a:t>
                </a:r>
              </a:p>
            </p:txBody>
          </p:sp>
        </mc:Fallback>
      </mc:AlternateContent>
    </p:spTree>
    <p:extLst>
      <p:ext uri="{BB962C8B-B14F-4D97-AF65-F5344CB8AC3E}">
        <p14:creationId xmlns:p14="http://schemas.microsoft.com/office/powerpoint/2010/main" val="778521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6" y="19782"/>
            <a:ext cx="12151073" cy="6503463"/>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9167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665" y="19050"/>
            <a:ext cx="5153410" cy="6816725"/>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74FB272E-3981-8CE2-0625-6DAE7DD17846}"/>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70B3D53-AB08-58EE-FA96-AC8BD825A856}"/>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operaciju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6" name="TextBox 5">
                <a:extLst>
                  <a:ext uri="{FF2B5EF4-FFF2-40B4-BE49-F238E27FC236}">
                    <a16:creationId xmlns:a16="http://schemas.microsoft.com/office/drawing/2014/main" id="{F70B3D53-AB08-58EE-FA96-AC8BD825A856}"/>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4"/>
                <a:stretch>
                  <a:fillRect l="-934" t="-586" r="-93" b="-1055"/>
                </a:stretch>
              </a:blipFill>
            </p:spPr>
            <p:txBody>
              <a:bodyPr/>
              <a:lstStyle/>
              <a:p>
                <a:r>
                  <a:rPr lang="en-US">
                    <a:noFill/>
                  </a:rPr>
                  <a:t> </a:t>
                </a:r>
              </a:p>
            </p:txBody>
          </p:sp>
        </mc:Fallback>
      </mc:AlternateContent>
    </p:spTree>
    <p:extLst>
      <p:ext uri="{BB962C8B-B14F-4D97-AF65-F5344CB8AC3E}">
        <p14:creationId xmlns:p14="http://schemas.microsoft.com/office/powerpoint/2010/main" val="2874162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3"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62221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en-US" sz="4800" dirty="0">
                <a:solidFill>
                  <a:srgbClr val="FFFFFF"/>
                </a:solidFill>
              </a:rPr>
              <a:t>UVOD 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endParaRPr lang="en-US" sz="4800" dirty="0">
              <a:solidFill>
                <a:srgbClr val="FFFFFF"/>
              </a:solidFill>
            </a:endParaRPr>
          </a:p>
        </p:txBody>
      </p:sp>
    </p:spTree>
    <p:extLst>
      <p:ext uri="{BB962C8B-B14F-4D97-AF65-F5344CB8AC3E}">
        <p14:creationId xmlns:p14="http://schemas.microsoft.com/office/powerpoint/2010/main" val="47997040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2"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92010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665" y="21431"/>
            <a:ext cx="5153410" cy="6815137"/>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4EFD8FF3-3376-0AA0-0C34-E83DD9BA958F}"/>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74D9E09-2A7A-B248-9A9A-6D9D235784DD}"/>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operaciju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6" name="TextBox 5">
                <a:extLst>
                  <a:ext uri="{FF2B5EF4-FFF2-40B4-BE49-F238E27FC236}">
                    <a16:creationId xmlns:a16="http://schemas.microsoft.com/office/drawing/2014/main" id="{B74D9E09-2A7A-B248-9A9A-6D9D235784DD}"/>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4"/>
                <a:stretch>
                  <a:fillRect l="-934" t="-586" r="-93" b="-1055"/>
                </a:stretch>
              </a:blipFill>
            </p:spPr>
            <p:txBody>
              <a:bodyPr/>
              <a:lstStyle/>
              <a:p>
                <a:r>
                  <a:rPr lang="en-US">
                    <a:noFill/>
                  </a:rPr>
                  <a:t> </a:t>
                </a:r>
              </a:p>
            </p:txBody>
          </p:sp>
        </mc:Fallback>
      </mc:AlternateContent>
    </p:spTree>
    <p:extLst>
      <p:ext uri="{BB962C8B-B14F-4D97-AF65-F5344CB8AC3E}">
        <p14:creationId xmlns:p14="http://schemas.microsoft.com/office/powerpoint/2010/main" val="877454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15795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87231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EF11-52D5-FECC-83AC-89FE4715BDC4}"/>
              </a:ext>
            </a:extLst>
          </p:cNvPr>
          <p:cNvSpPr txBox="1"/>
          <p:nvPr/>
        </p:nvSpPr>
        <p:spPr>
          <a:xfrm>
            <a:off x="542486" y="648674"/>
            <a:ext cx="5411747"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ECDSA</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9C6A3DC-B8D3-7FD5-1BF9-8F23D5AAF057}"/>
                  </a:ext>
                </a:extLst>
              </p:cNvPr>
              <p:cNvSpPr txBox="1"/>
              <p:nvPr/>
            </p:nvSpPr>
            <p:spPr>
              <a:xfrm>
                <a:off x="542485" y="1232728"/>
                <a:ext cx="3306501" cy="1862048"/>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Potpis = </a:t>
                </a:r>
                <a:r>
                  <a:rPr lang="sr-Latn-RS" sz="2000" dirty="0">
                    <a:solidFill>
                      <a:sysClr val="windowText" lastClr="000000"/>
                    </a:solidFill>
                    <a:latin typeface="Calibri" panose="020F0502020204030204"/>
                  </a:rPr>
                  <a:t>(</a:t>
                </a:r>
                <a14:m>
                  <m:oMath xmlns:m="http://schemas.openxmlformats.org/officeDocument/2006/math">
                    <m:r>
                      <a:rPr lang="en-US" sz="2000" b="0" i="1" smtClean="0">
                        <a:solidFill>
                          <a:srgbClr val="A53F52"/>
                        </a:solidFill>
                        <a:latin typeface="Cambria Math" panose="02040503050406030204" pitchFamily="18" charset="0"/>
                      </a:rPr>
                      <m:t>𝑟</m:t>
                    </m:r>
                  </m:oMath>
                </a14:m>
                <a:r>
                  <a:rPr lang="sr-Latn-RS" sz="2000" dirty="0">
                    <a:solidFill>
                      <a:sysClr val="windowText" lastClr="000000"/>
                    </a:solidFill>
                    <a:latin typeface="Calibri" panose="020F0502020204030204"/>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latin typeface="Calibri" panose="020F0502020204030204"/>
                  </a:rPr>
                  <a:t>)</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Pre </a:t>
                </a:r>
                <a:r>
                  <a:rPr lang="en-US" sz="2000" dirty="0" err="1">
                    <a:solidFill>
                      <a:sysClr val="windowText" lastClr="000000"/>
                    </a:solidFill>
                    <a:latin typeface="Calibri" panose="020F0502020204030204"/>
                  </a:rPr>
                  <a:t>slanja</a:t>
                </a:r>
                <a:r>
                  <a:rPr lang="en-US" sz="2000" dirty="0">
                    <a:solidFill>
                      <a:sysClr val="windowText" lastClr="000000"/>
                    </a:solidFill>
                    <a:latin typeface="Calibri" panose="020F0502020204030204"/>
                  </a:rPr>
                  <a:t> </a:t>
                </a:r>
                <a14:m>
                  <m:oMath xmlns:m="http://schemas.openxmlformats.org/officeDocument/2006/math">
                    <m:r>
                      <a:rPr lang="en-US" sz="2000" i="1" smtClean="0">
                        <a:solidFill>
                          <a:srgbClr val="01023B"/>
                        </a:solidFill>
                        <a:latin typeface="Cambria Math" panose="02040503050406030204" pitchFamily="18" charset="0"/>
                      </a:rPr>
                      <m:t>𝑀𝑆𝐺</m:t>
                    </m:r>
                    <m:r>
                      <a:rPr lang="en-US" sz="2000" i="1" smtClean="0">
                        <a:solidFill>
                          <a:sysClr val="windowText" lastClr="000000"/>
                        </a:solidFill>
                        <a:latin typeface="Cambria Math" panose="02040503050406030204" pitchFamily="18" charset="0"/>
                      </a:rPr>
                      <m:t> </m:t>
                    </m:r>
                  </m:oMath>
                </a14:m>
                <a:r>
                  <a:rPr lang="en-US" sz="2000" dirty="0">
                    <a:solidFill>
                      <a:sysClr val="windowText" lastClr="000000"/>
                    </a:solidFill>
                    <a:latin typeface="Calibri" panose="020F0502020204030204"/>
                  </a:rPr>
                  <a:t>:</a:t>
                </a:r>
              </a:p>
              <a:p>
                <a:pPr>
                  <a:spcAft>
                    <a:spcPts val="200"/>
                  </a:spcAft>
                </a:pPr>
                <a:r>
                  <a:rPr lang="sr-Latn-RS" sz="2000" dirty="0">
                    <a:solidFill>
                      <a:sysClr val="windowText" lastClr="000000"/>
                    </a:solidFill>
                    <a:latin typeface="Calibri" panose="020F0502020204030204"/>
                  </a:rPr>
                  <a:t>Parametri krive </a:t>
                </a:r>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𝑎</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𝑏</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200"/>
                  </a:spcAft>
                </a:pPr>
                <a:r>
                  <a:rPr lang="sr-Latn-RS" sz="2000" dirty="0">
                    <a:solidFill>
                      <a:sysClr val="windowText" lastClr="000000"/>
                    </a:solidFill>
                    <a:latin typeface="Calibri" panose="020F0502020204030204"/>
                  </a:rPr>
                  <a:t>Početna tačka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ea typeface="Cambria Math" panose="02040503050406030204" pitchFamily="18" charset="0"/>
                      </a:rPr>
                      <m:t>𝐺</m:t>
                    </m:r>
                  </m:oMath>
                </a14:m>
                <a:endParaRPr lang="en-US" sz="2000" b="1"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He</a:t>
                </a:r>
                <a:r>
                  <a:rPr lang="sr-Latn-RS" sz="2000" dirty="0">
                    <a:solidFill>
                      <a:sysClr val="windowText" lastClr="000000"/>
                    </a:solidFill>
                    <a:latin typeface="Calibri" panose="020F0502020204030204"/>
                  </a:rPr>
                  <a:t>š funkcija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rPr>
                      <m:t>𝐻𝐴𝑆𝐻</m:t>
                    </m:r>
                  </m:oMath>
                </a14:m>
                <a:endParaRPr lang="en-US" sz="2000" b="1" i="1" dirty="0">
                  <a:solidFill>
                    <a:sysClr val="windowText" lastClr="000000"/>
                  </a:solidFill>
                  <a:latin typeface="Calibri" panose="020F0502020204030204"/>
                </a:endParaRPr>
              </a:p>
            </p:txBody>
          </p:sp>
        </mc:Choice>
        <mc:Fallback xmlns="">
          <p:sp>
            <p:nvSpPr>
              <p:cNvPr id="6" name="TextBox 5">
                <a:extLst>
                  <a:ext uri="{FF2B5EF4-FFF2-40B4-BE49-F238E27FC236}">
                    <a16:creationId xmlns:a16="http://schemas.microsoft.com/office/drawing/2014/main" id="{79C6A3DC-B8D3-7FD5-1BF9-8F23D5AAF057}"/>
                  </a:ext>
                </a:extLst>
              </p:cNvPr>
              <p:cNvSpPr txBox="1">
                <a:spLocks noRot="1" noChangeAspect="1" noMove="1" noResize="1" noEditPoints="1" noAdjustHandles="1" noChangeArrowheads="1" noChangeShapeType="1" noTextEdit="1"/>
              </p:cNvSpPr>
              <p:nvPr/>
            </p:nvSpPr>
            <p:spPr>
              <a:xfrm>
                <a:off x="542485" y="1232728"/>
                <a:ext cx="3306501" cy="1862048"/>
              </a:xfrm>
              <a:prstGeom prst="rect">
                <a:avLst/>
              </a:prstGeom>
              <a:blipFill>
                <a:blip r:embed="rId3"/>
                <a:stretch>
                  <a:fillRect l="-2030" t="-1634" b="-49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CC90B0-99BD-AEF6-475F-74F652E778BB}"/>
                  </a:ext>
                </a:extLst>
              </p:cNvPr>
              <p:cNvSpPr txBox="1"/>
              <p:nvPr/>
            </p:nvSpPr>
            <p:spPr>
              <a:xfrm>
                <a:off x="7587652" y="1227281"/>
                <a:ext cx="4061862" cy="2757743"/>
              </a:xfrm>
              <a:prstGeom prst="rect">
                <a:avLst/>
              </a:prstGeom>
              <a:noFill/>
            </p:spPr>
            <p:txBody>
              <a:bodyPr wrap="square" rtlCol="0">
                <a:spAutoFit/>
              </a:bodyPr>
              <a:lstStyle/>
              <a:p>
                <a:pPr>
                  <a:spcAft>
                    <a:spcPts val="200"/>
                  </a:spcAft>
                </a:pPr>
                <a:r>
                  <a:rPr lang="en-US" sz="2000" dirty="0">
                    <a:solidFill>
                      <a:sysClr val="windowText" lastClr="000000"/>
                    </a:solidFill>
                  </a:rPr>
                  <a:t>Validacija </a:t>
                </a:r>
                <a14:m>
                  <m:oMath xmlns:m="http://schemas.openxmlformats.org/officeDocument/2006/math">
                    <m:r>
                      <a:rPr lang="en-US" sz="2000" i="1" smtClean="0">
                        <a:solidFill>
                          <a:srgbClr val="01023B"/>
                        </a:solidFill>
                        <a:latin typeface="Cambria Math" panose="02040503050406030204" pitchFamily="18" charset="0"/>
                      </a:rPr>
                      <m:t>𝑀𝑆𝐺</m:t>
                    </m:r>
                  </m:oMath>
                </a14:m>
                <a:r>
                  <a:rPr lang="en-US" sz="2000" dirty="0">
                    <a:solidFill>
                      <a:sysClr val="windowText" lastClr="000000"/>
                    </a:solidFill>
                  </a:rPr>
                  <a:t>:</a:t>
                </a:r>
              </a:p>
              <a:p>
                <a:pPr>
                  <a:spcAft>
                    <a:spcPts val="200"/>
                  </a:spcAft>
                </a:pPr>
                <a:r>
                  <a:rPr lang="en-US" sz="2000" dirty="0" err="1">
                    <a:solidFill>
                      <a:sysClr val="windowText" lastClr="000000"/>
                    </a:solidFill>
                  </a:rPr>
                  <a:t>Dobija</a:t>
                </a:r>
                <a:r>
                  <a:rPr lang="en-US" sz="2000" dirty="0">
                    <a:solidFill>
                      <a:sysClr val="windowText" lastClr="000000"/>
                    </a:solidFill>
                  </a:rPr>
                  <a:t> </a:t>
                </a:r>
                <a14:m>
                  <m:oMath xmlns:m="http://schemas.openxmlformats.org/officeDocument/2006/math">
                    <m:sSub>
                      <m:sSubPr>
                        <m:ctrlPr>
                          <a:rPr lang="en-US" sz="2000" i="1" smtClean="0">
                            <a:solidFill>
                              <a:srgbClr val="EA9A5C"/>
                            </a:solidFill>
                            <a:latin typeface="Cambria Math" panose="02040503050406030204" pitchFamily="18" charset="0"/>
                          </a:rPr>
                        </m:ctrlPr>
                      </m:sSubPr>
                      <m:e>
                        <m:r>
                          <a:rPr lang="en-US" sz="2000" b="0" i="1" smtClean="0">
                            <a:solidFill>
                              <a:srgbClr val="EA9A5C"/>
                            </a:solidFill>
                            <a:latin typeface="Cambria Math" panose="02040503050406030204" pitchFamily="18" charset="0"/>
                          </a:rPr>
                          <m:t>𝑄</m:t>
                        </m:r>
                      </m:e>
                      <m:sub>
                        <m:r>
                          <a:rPr lang="en-US" sz="2000" b="0" i="1" smtClean="0">
                            <a:solidFill>
                              <a:srgbClr val="EA9A5C"/>
                            </a:solidFill>
                            <a:latin typeface="Cambria Math" panose="02040503050406030204" pitchFamily="18" charset="0"/>
                          </a:rPr>
                          <m:t>𝐴</m:t>
                        </m:r>
                      </m:sub>
                    </m:sSub>
                  </m:oMath>
                </a14:m>
                <a:r>
                  <a:rPr lang="en-US" sz="2000" dirty="0">
                    <a:solidFill>
                      <a:sysClr val="windowText" lastClr="000000"/>
                    </a:solidFill>
                  </a:rPr>
                  <a:t>, </a:t>
                </a:r>
                <a:r>
                  <a:rPr lang="sr-Latn-RS" sz="2000" dirty="0">
                    <a:solidFill>
                      <a:sysClr val="windowText" lastClr="000000"/>
                    </a:solidFill>
                  </a:rPr>
                  <a:t>(</a:t>
                </a:r>
                <a14:m>
                  <m:oMath xmlns:m="http://schemas.openxmlformats.org/officeDocument/2006/math">
                    <m:r>
                      <a:rPr lang="en-US" sz="2000" i="1" smtClean="0">
                        <a:solidFill>
                          <a:srgbClr val="A53F52"/>
                        </a:solidFill>
                        <a:latin typeface="Cambria Math" panose="02040503050406030204" pitchFamily="18" charset="0"/>
                      </a:rPr>
                      <m:t>𝑟</m:t>
                    </m:r>
                  </m:oMath>
                </a14:m>
                <a:r>
                  <a:rPr lang="sr-Latn-RS" sz="2000" dirty="0">
                    <a:solidFill>
                      <a:sysClr val="windowText" lastClr="000000"/>
                    </a:solidFill>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rPr>
                  <a:t>)</a:t>
                </a:r>
                <a:r>
                  <a:rPr lang="en-US" sz="2000" dirty="0">
                    <a:solidFill>
                      <a:sysClr val="windowText" lastClr="000000"/>
                    </a:solidFill>
                  </a:rPr>
                  <a:t> </a:t>
                </a:r>
                <a:r>
                  <a:rPr lang="en-US" sz="2000" dirty="0" err="1">
                    <a:solidFill>
                      <a:sysClr val="windowText" lastClr="000000"/>
                    </a:solidFill>
                  </a:rPr>
                  <a:t>i</a:t>
                </a:r>
                <a:r>
                  <a:rPr lang="en-US" sz="2000" dirty="0">
                    <a:solidFill>
                      <a:sysClr val="windowText" lastClr="000000"/>
                    </a:solidFill>
                  </a:rPr>
                  <a:t> </a:t>
                </a:r>
                <a14:m>
                  <m:oMath xmlns:m="http://schemas.openxmlformats.org/officeDocument/2006/math">
                    <m:r>
                      <a:rPr lang="en-US" sz="2000" i="1" smtClean="0">
                        <a:solidFill>
                          <a:srgbClr val="01023B"/>
                        </a:solidFill>
                        <a:latin typeface="Cambria Math" panose="02040503050406030204" pitchFamily="18" charset="0"/>
                      </a:rPr>
                      <m:t>𝑀𝑆𝐺</m:t>
                    </m:r>
                  </m:oMath>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r>
                        <a:rPr lang="en-US" sz="2000" i="1" smtClean="0">
                          <a:solidFill>
                            <a:srgbClr val="01023B"/>
                          </a:solidFill>
                          <a:latin typeface="Cambria Math" panose="02040503050406030204" pitchFamily="18" charset="0"/>
                        </a:rPr>
                        <m:t>𝐻𝐴𝑆𝐻</m:t>
                      </m:r>
                      <m:d>
                        <m:dPr>
                          <m:ctrlPr>
                            <a:rPr lang="en-US" sz="2000" i="1">
                              <a:solidFill>
                                <a:sysClr val="windowText" lastClr="000000"/>
                              </a:solidFill>
                              <a:latin typeface="Cambria Math" panose="02040503050406030204" pitchFamily="18" charset="0"/>
                            </a:rPr>
                          </m:ctrlPr>
                        </m:dPr>
                        <m:e>
                          <m:r>
                            <a:rPr lang="en-US" sz="2000" i="1" smtClean="0">
                              <a:solidFill>
                                <a:srgbClr val="01023B"/>
                              </a:solidFill>
                              <a:latin typeface="Cambria Math" panose="02040503050406030204" pitchFamily="18" charset="0"/>
                            </a:rPr>
                            <m:t>𝑀𝑆𝐺</m:t>
                          </m:r>
                        </m:e>
                      </m:d>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𝑧</m:t>
                      </m:r>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h</m:t>
                          </m:r>
                        </m:sub>
                      </m:sSub>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𝑝</m:t>
                          </m:r>
                        </m:sub>
                      </m:sSub>
                      <m:r>
                        <a:rPr lang="en-US" sz="2000" i="1">
                          <a:solidFill>
                            <a:sysClr val="windowText" lastClr="000000"/>
                          </a:solidFill>
                          <a:latin typeface="Cambria Math" panose="02040503050406030204" pitchFamily="18" charset="0"/>
                        </a:rPr>
                        <m:t>)</m:t>
                      </m:r>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1</m:t>
                          </m:r>
                        </m:sub>
                      </m:sSub>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𝑧</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2</m:t>
                          </m:r>
                        </m:sub>
                      </m:sSub>
                      <m:r>
                        <a:rPr lang="en-US" sz="2000" b="0" i="1" smtClean="0">
                          <a:solidFill>
                            <a:sysClr val="windowText" lastClr="000000"/>
                          </a:solidFill>
                          <a:latin typeface="Cambria Math" panose="02040503050406030204" pitchFamily="18" charset="0"/>
                        </a:rPr>
                        <m:t>=</m:t>
                      </m:r>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 xmlns:m="http://schemas.openxmlformats.org/officeDocument/2006/math">
                    <m:r>
                      <a:rPr lang="en-US" sz="2000" b="0" i="1" smtClean="0">
                        <a:solidFill>
                          <a:sysClr val="windowText" lastClr="000000"/>
                        </a:solidFill>
                        <a:latin typeface="Cambria Math" panose="02040503050406030204" pitchFamily="18" charset="0"/>
                      </a:rPr>
                      <m:t>𝑇</m:t>
                    </m:r>
                    <m:r>
                      <a:rPr lang="en-US" sz="2000" b="0" i="1" smtClean="0">
                        <a:solidFill>
                          <a:sysClr val="windowText" lastClr="000000"/>
                        </a:solidFill>
                        <a:latin typeface="Cambria Math" panose="02040503050406030204" pitchFamily="18" charset="0"/>
                      </a:rPr>
                      <m:t>=</m:t>
                    </m:r>
                  </m:oMath>
                </a14:m>
                <a:r>
                  <a:rPr lang="en-US" sz="2000" dirty="0">
                    <a:solidFill>
                      <a:sysClr val="windowText" lastClr="000000"/>
                    </a:solidFill>
                  </a:rPr>
                  <a:t> </a:t>
                </a:r>
                <a14:m>
                  <m:oMath xmlns:m="http://schemas.openxmlformats.org/officeDocument/2006/math">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1</m:t>
                        </m:r>
                      </m:sub>
                    </m:sSub>
                    <m:r>
                      <a:rPr lang="en-US" sz="200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rgbClr val="01023B"/>
                        </a:solidFill>
                        <a:latin typeface="Cambria Math" panose="02040503050406030204" pitchFamily="18" charset="0"/>
                        <a:ea typeface="Cambria Math" panose="02040503050406030204" pitchFamily="18" charset="0"/>
                      </a:rPr>
                      <m:t>𝐺</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2</m:t>
                        </m:r>
                      </m:sub>
                    </m:sSub>
                    <m:r>
                      <a:rPr lang="en-US" sz="200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smtClean="0">
                            <a:solidFill>
                              <a:srgbClr val="EA9A5C"/>
                            </a:solidFill>
                            <a:latin typeface="Cambria Math" panose="02040503050406030204" pitchFamily="18" charset="0"/>
                          </a:rPr>
                        </m:ctrlPr>
                      </m:sSubPr>
                      <m:e>
                        <m:r>
                          <a:rPr lang="en-US" sz="2000" i="1">
                            <a:solidFill>
                              <a:srgbClr val="EA9A5C"/>
                            </a:solidFill>
                            <a:latin typeface="Cambria Math" panose="02040503050406030204" pitchFamily="18" charset="0"/>
                          </a:rPr>
                          <m:t>𝑄</m:t>
                        </m:r>
                      </m:e>
                      <m:sub>
                        <m:r>
                          <a:rPr lang="en-US" sz="2000" i="1">
                            <a:solidFill>
                              <a:srgbClr val="EA9A5C"/>
                            </a:solidFill>
                            <a:latin typeface="Cambria Math" panose="02040503050406030204" pitchFamily="18" charset="0"/>
                          </a:rPr>
                          <m:t>𝐴</m:t>
                        </m:r>
                      </m:sub>
                    </m:sSub>
                  </m:oMath>
                </a14:m>
                <a:endParaRPr lang="en-US" sz="2000" dirty="0">
                  <a:solidFill>
                    <a:sysClr val="windowText" lastClr="000000"/>
                  </a:solidFill>
                </a:endParaRPr>
              </a:p>
              <a:p>
                <a:pPr>
                  <a:spcAft>
                    <a:spcPts val="200"/>
                  </a:spcAft>
                </a:pPr>
                <a14:m>
                  <m:oMath xmlns:m="http://schemas.openxmlformats.org/officeDocument/2006/math">
                    <m:r>
                      <a:rPr lang="en-US" sz="2000" i="1" smtClean="0">
                        <a:solidFill>
                          <a:sysClr val="windowText" lastClr="000000"/>
                        </a:solidFill>
                        <a:latin typeface="Cambria Math" panose="02040503050406030204" pitchFamily="18" charset="0"/>
                      </a:rPr>
                      <m:t>𝑀𝑆𝐺</m:t>
                    </m:r>
                  </m:oMath>
                </a14:m>
                <a:r>
                  <a:rPr lang="en-US" sz="2000" dirty="0">
                    <a:solidFill>
                      <a:sysClr val="windowText" lastClr="000000"/>
                    </a:solidFill>
                  </a:rPr>
                  <a:t> je </a:t>
                </a:r>
                <a:r>
                  <a:rPr lang="en-US" sz="2000" dirty="0" err="1">
                    <a:solidFill>
                      <a:sysClr val="windowText" lastClr="000000"/>
                    </a:solidFill>
                  </a:rPr>
                  <a:t>validna</a:t>
                </a:r>
                <a:r>
                  <a:rPr lang="en-US" sz="2000" dirty="0">
                    <a:solidFill>
                      <a:sysClr val="windowText" lastClr="000000"/>
                    </a:solidFill>
                  </a:rPr>
                  <a:t> </a:t>
                </a:r>
                <a:r>
                  <a:rPr lang="en-US" sz="2000" dirty="0" err="1">
                    <a:solidFill>
                      <a:sysClr val="windowText" lastClr="000000"/>
                    </a:solidFill>
                  </a:rPr>
                  <a:t>akko</a:t>
                </a:r>
                <a:r>
                  <a:rPr lang="en-US" sz="2000" dirty="0">
                    <a:solidFill>
                      <a:sysClr val="windowText" lastClr="000000"/>
                    </a:solidFill>
                  </a:rPr>
                  <a:t> </a:t>
                </a:r>
                <a14:m>
                  <m:oMath xmlns:m="http://schemas.openxmlformats.org/officeDocument/2006/math">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b="0" i="1" smtClean="0">
                            <a:solidFill>
                              <a:sysClr val="windowText" lastClr="000000"/>
                            </a:solidFill>
                            <a:latin typeface="Cambria Math" panose="02040503050406030204" pitchFamily="18" charset="0"/>
                            <a:ea typeface="Cambria Math" panose="02040503050406030204" pitchFamily="18" charset="0"/>
                          </a:rPr>
                        </m:ctrlPr>
                      </m:sSubPr>
                      <m:e>
                        <m:r>
                          <a:rPr lang="en-US" sz="2000" b="0" i="1" smtClean="0">
                            <a:solidFill>
                              <a:sysClr val="windowText" lastClr="000000"/>
                            </a:solidFill>
                            <a:latin typeface="Cambria Math" panose="02040503050406030204" pitchFamily="18" charset="0"/>
                            <a:ea typeface="Cambria Math" panose="02040503050406030204" pitchFamily="18" charset="0"/>
                          </a:rPr>
                          <m:t>𝑥</m:t>
                        </m:r>
                      </m:e>
                      <m:sub>
                        <m:r>
                          <a:rPr lang="en-US" sz="2000" b="0" i="1" smtClean="0">
                            <a:solidFill>
                              <a:sysClr val="windowText" lastClr="000000"/>
                            </a:solidFill>
                            <a:latin typeface="Cambria Math" panose="02040503050406030204" pitchFamily="18" charset="0"/>
                            <a:ea typeface="Cambria Math" panose="02040503050406030204" pitchFamily="18" charset="0"/>
                          </a:rPr>
                          <m:t>𝑇</m:t>
                        </m:r>
                      </m:sub>
                    </m:sSub>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𝑝</m:t>
                    </m:r>
                    <m:r>
                      <a:rPr lang="en-US" sz="2000" b="0" i="1" smtClean="0">
                        <a:solidFill>
                          <a:sysClr val="windowText" lastClr="000000"/>
                        </a:solidFill>
                        <a:latin typeface="Cambria Math" panose="02040503050406030204" pitchFamily="18" charset="0"/>
                        <a:ea typeface="Cambria Math" panose="02040503050406030204" pitchFamily="18" charset="0"/>
                      </a:rPr>
                      <m:t>)</m:t>
                    </m:r>
                  </m:oMath>
                </a14:m>
                <a:endParaRPr lang="en-US" sz="2000" dirty="0">
                  <a:solidFill>
                    <a:sysClr val="windowText" lastClr="000000"/>
                  </a:solidFill>
                </a:endParaRPr>
              </a:p>
            </p:txBody>
          </p:sp>
        </mc:Choice>
        <mc:Fallback xmlns="">
          <p:sp>
            <p:nvSpPr>
              <p:cNvPr id="9" name="TextBox 8">
                <a:extLst>
                  <a:ext uri="{FF2B5EF4-FFF2-40B4-BE49-F238E27FC236}">
                    <a16:creationId xmlns:a16="http://schemas.microsoft.com/office/drawing/2014/main" id="{F6CC90B0-99BD-AEF6-475F-74F652E778BB}"/>
                  </a:ext>
                </a:extLst>
              </p:cNvPr>
              <p:cNvSpPr txBox="1">
                <a:spLocks noRot="1" noChangeAspect="1" noMove="1" noResize="1" noEditPoints="1" noAdjustHandles="1" noChangeArrowheads="1" noChangeShapeType="1" noTextEdit="1"/>
              </p:cNvSpPr>
              <p:nvPr/>
            </p:nvSpPr>
            <p:spPr>
              <a:xfrm>
                <a:off x="7587652" y="1227281"/>
                <a:ext cx="4061862" cy="2757743"/>
              </a:xfrm>
              <a:prstGeom prst="rect">
                <a:avLst/>
              </a:prstGeom>
              <a:blipFill>
                <a:blip r:embed="rId4"/>
                <a:stretch>
                  <a:fillRect l="-1652" t="-1104" r="-150" b="-2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D1A886B-1D8F-1372-DBA1-ADE243BE1E02}"/>
                  </a:ext>
                </a:extLst>
              </p:cNvPr>
              <p:cNvSpPr txBox="1"/>
              <p:nvPr/>
            </p:nvSpPr>
            <p:spPr>
              <a:xfrm>
                <a:off x="4065069" y="1227281"/>
                <a:ext cx="3306501" cy="2868349"/>
              </a:xfrm>
              <a:prstGeom prst="rect">
                <a:avLst/>
              </a:prstGeom>
              <a:noFill/>
            </p:spPr>
            <p:txBody>
              <a:bodyPr wrap="square">
                <a:spAutoFit/>
              </a:bodyPr>
              <a:lstStyle/>
              <a:p>
                <a:pPr>
                  <a:spcAft>
                    <a:spcPts val="200"/>
                  </a:spcAft>
                </a:pPr>
                <a:r>
                  <a:rPr lang="en-US" sz="2000" dirty="0">
                    <a:solidFill>
                      <a:sysClr val="windowText" lastClr="000000"/>
                    </a:solidFill>
                    <a:latin typeface="Calibri" panose="020F0502020204030204"/>
                  </a:rPr>
                  <a:t>Slanje</a:t>
                </a:r>
                <a:r>
                  <a:rPr lang="en-US" sz="1800" dirty="0">
                    <a:solidFill>
                      <a:sysClr val="windowText" lastClr="000000"/>
                    </a:solidFill>
                    <a:latin typeface="Calibri" panose="020F0502020204030204"/>
                  </a:rPr>
                  <a:t> </a:t>
                </a:r>
                <a14:m>
                  <m:oMath xmlns:m="http://schemas.openxmlformats.org/officeDocument/2006/math">
                    <m:r>
                      <a:rPr lang="en-US" sz="1800" i="1" smtClean="0">
                        <a:solidFill>
                          <a:sysClr val="windowText" lastClr="000000"/>
                        </a:solidFill>
                        <a:latin typeface="Cambria Math" panose="02040503050406030204" pitchFamily="18" charset="0"/>
                      </a:rPr>
                      <m:t>𝑀𝑆𝐺</m:t>
                    </m:r>
                  </m:oMath>
                </a14:m>
                <a:r>
                  <a:rPr lang="en-US" sz="1800" dirty="0">
                    <a:solidFill>
                      <a:sysClr val="windowText" lastClr="000000"/>
                    </a:solidFill>
                    <a:latin typeface="Calibri" panose="020F0502020204030204"/>
                  </a:rPr>
                  <a:t>:</a:t>
                </a: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𝑄</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sSub>
                        <m:sSubPr>
                          <m:ctrlPr>
                            <a:rPr lang="en-US" sz="1800" b="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ysClr val="windowText" lastClr="000000"/>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𝐹</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01023B"/>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𝑟</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𝑥</m:t>
                          </m:r>
                        </m:e>
                        <m:sub>
                          <m:r>
                            <a:rPr lang="en-US" sz="1800" b="0" i="1" smtClean="0">
                              <a:solidFill>
                                <a:sysClr val="windowText" lastClr="000000"/>
                              </a:solidFill>
                              <a:latin typeface="Cambria Math" panose="02040503050406030204" pitchFamily="18" charset="0"/>
                            </a:rPr>
                            <m:t>𝐹</m:t>
                          </m:r>
                        </m:sub>
                      </m:sSub>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r>
                        <a:rPr lang="en-US" sz="1800" b="0" i="1" smtClean="0">
                          <a:solidFill>
                            <a:srgbClr val="01023B"/>
                          </a:solidFill>
                          <a:latin typeface="Cambria Math" panose="02040503050406030204" pitchFamily="18" charset="0"/>
                        </a:rPr>
                        <m:t>𝐻𝐴𝑆𝐻</m:t>
                      </m:r>
                      <m:d>
                        <m:dPr>
                          <m:ctrlPr>
                            <a:rPr lang="en-US" sz="1800" b="0" i="1" smtClean="0">
                              <a:solidFill>
                                <a:sysClr val="windowText" lastClr="000000"/>
                              </a:solidFill>
                              <a:latin typeface="Cambria Math" panose="02040503050406030204" pitchFamily="18" charset="0"/>
                            </a:rPr>
                          </m:ctrlPr>
                        </m:dPr>
                        <m:e>
                          <m:r>
                            <a:rPr lang="en-US" sz="1800" b="0" i="1" smtClean="0">
                              <a:solidFill>
                                <a:srgbClr val="01023B"/>
                              </a:solidFill>
                              <a:latin typeface="Cambria Math" panose="02040503050406030204" pitchFamily="18" charset="0"/>
                            </a:rPr>
                            <m:t>𝑀𝑆𝐺</m:t>
                          </m:r>
                        </m:e>
                      </m:d>
                    </m:oMath>
                  </m:oMathPara>
                </a14:m>
                <a:endParaRPr lang="en-US" sz="1800" b="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𝑧</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h</m:t>
                          </m:r>
                        </m:sub>
                      </m:sSub>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𝑝</m:t>
                          </m:r>
                        </m:sub>
                      </m:sSub>
                      <m:r>
                        <a:rPr lang="en-US" sz="1800" b="0" i="1" smtClean="0">
                          <a:solidFill>
                            <a:sysClr val="windowText" lastClr="000000"/>
                          </a:solidFill>
                          <a:latin typeface="Cambria Math" panose="02040503050406030204" pitchFamily="18" charset="0"/>
                        </a:rPr>
                        <m:t>)</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𝑠</m:t>
                      </m:r>
                      <m:r>
                        <a:rPr lang="en-US" sz="1800" b="0" i="1" smtClean="0">
                          <a:solidFill>
                            <a:sysClr val="windowText" lastClr="000000"/>
                          </a:solidFill>
                          <a:latin typeface="Cambria Math" panose="02040503050406030204" pitchFamily="18" charset="0"/>
                        </a:rPr>
                        <m:t>=</m:t>
                      </m:r>
                      <m:sSup>
                        <m:sSupPr>
                          <m:ctrlPr>
                            <a:rPr lang="en-US" sz="1800" b="0" i="1" smtClean="0">
                              <a:solidFill>
                                <a:sysClr val="windowText" lastClr="000000"/>
                              </a:solidFill>
                              <a:latin typeface="Cambria Math" panose="02040503050406030204" pitchFamily="18" charset="0"/>
                            </a:rPr>
                          </m:ctrlPr>
                        </m:sSupPr>
                        <m:e>
                          <m:r>
                            <a:rPr lang="en-US" sz="1800" b="0" i="1" smtClean="0">
                              <a:solidFill>
                                <a:sysClr val="windowText" lastClr="000000"/>
                              </a:solidFill>
                              <a:latin typeface="Cambria Math" panose="02040503050406030204" pitchFamily="18" charset="0"/>
                            </a:rPr>
                            <m:t>𝑘</m:t>
                          </m:r>
                        </m:e>
                        <m:sup>
                          <m:r>
                            <a:rPr lang="en-US" sz="1800" b="0" i="1" smtClean="0">
                              <a:solidFill>
                                <a:sysClr val="windowText" lastClr="000000"/>
                              </a:solidFill>
                              <a:latin typeface="Cambria Math" panose="02040503050406030204" pitchFamily="18" charset="0"/>
                            </a:rPr>
                            <m:t>−1</m:t>
                          </m:r>
                        </m:sup>
                      </m:sSup>
                      <m:r>
                        <a:rPr lang="en-US" sz="1800" b="0" i="1" smtClean="0">
                          <a:solidFill>
                            <a:sysClr val="windowText" lastClr="000000"/>
                          </a:solidFill>
                          <a:latin typeface="Cambria Math" panose="02040503050406030204" pitchFamily="18" charset="0"/>
                          <a:ea typeface="Cambria Math" panose="02040503050406030204" pitchFamily="18" charset="0"/>
                        </a:rPr>
                        <m:t>∙</m:t>
                      </m:r>
                      <m:d>
                        <m:dPr>
                          <m:ctrlPr>
                            <a:rPr lang="en-US" sz="1800" b="0" i="1" smtClean="0">
                              <a:solidFill>
                                <a:sysClr val="windowText" lastClr="000000"/>
                              </a:solidFill>
                              <a:latin typeface="Cambria Math" panose="02040503050406030204" pitchFamily="18" charset="0"/>
                              <a:ea typeface="Cambria Math" panose="02040503050406030204" pitchFamily="18" charset="0"/>
                            </a:rPr>
                          </m:ctrlPr>
                        </m:dPr>
                        <m:e>
                          <m:r>
                            <a:rPr lang="en-US" sz="1800" b="0" i="1" smtClean="0">
                              <a:solidFill>
                                <a:sysClr val="windowText" lastClr="000000"/>
                              </a:solidFill>
                              <a:latin typeface="Cambria Math" panose="02040503050406030204" pitchFamily="18" charset="0"/>
                              <a:ea typeface="Cambria Math" panose="02040503050406030204" pitchFamily="18" charset="0"/>
                            </a:rPr>
                            <m:t>𝑧</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A53F52"/>
                              </a:solidFill>
                              <a:latin typeface="Cambria Math" panose="02040503050406030204" pitchFamily="18" charset="0"/>
                              <a:ea typeface="Cambria Math" panose="02040503050406030204" pitchFamily="18" charset="0"/>
                            </a:rPr>
                            <m:t>𝑟</m:t>
                          </m:r>
                          <m:r>
                            <a:rPr lang="en-US" sz="18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1800" b="0" i="1" smtClean="0">
                                  <a:solidFill>
                                    <a:srgbClr val="EA9A5C"/>
                                  </a:solidFill>
                                  <a:latin typeface="Cambria Math" panose="02040503050406030204" pitchFamily="18" charset="0"/>
                                  <a:ea typeface="Cambria Math" panose="02040503050406030204" pitchFamily="18" charset="0"/>
                                </a:rPr>
                              </m:ctrlPr>
                            </m:sSubPr>
                            <m:e>
                              <m:r>
                                <a:rPr lang="en-US" sz="1800" b="0" i="1" smtClean="0">
                                  <a:solidFill>
                                    <a:srgbClr val="EA9A5C"/>
                                  </a:solidFill>
                                  <a:latin typeface="Cambria Math" panose="02040503050406030204" pitchFamily="18" charset="0"/>
                                  <a:ea typeface="Cambria Math" panose="02040503050406030204" pitchFamily="18" charset="0"/>
                                </a:rPr>
                                <m:t>𝑑</m:t>
                              </m:r>
                            </m:e>
                            <m:sub>
                              <m:r>
                                <a:rPr lang="en-US" sz="1800" b="0" i="1" smtClean="0">
                                  <a:solidFill>
                                    <a:srgbClr val="EA9A5C"/>
                                  </a:solidFill>
                                  <a:latin typeface="Cambria Math" panose="02040503050406030204" pitchFamily="18" charset="0"/>
                                  <a:ea typeface="Cambria Math" panose="02040503050406030204" pitchFamily="18" charset="0"/>
                                </a:rPr>
                                <m:t>𝐴</m:t>
                              </m:r>
                            </m:sub>
                          </m:sSub>
                        </m:e>
                      </m:d>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ysClr val="windowText" lastClr="000000"/>
                          </a:solidFill>
                          <a:latin typeface="Cambria Math" panose="02040503050406030204" pitchFamily="18" charset="0"/>
                          <a:ea typeface="Cambria Math" panose="02040503050406030204" pitchFamily="18" charset="0"/>
                        </a:rPr>
                        <m:t>𝑚𝑜𝑑</m:t>
                      </m:r>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rgbClr val="01023B"/>
                          </a:solidFill>
                          <a:latin typeface="Cambria Math" panose="02040503050406030204" pitchFamily="18" charset="0"/>
                          <a:ea typeface="Cambria Math" panose="02040503050406030204" pitchFamily="18" charset="0"/>
                        </a:rPr>
                        <m:t>𝑝</m:t>
                      </m:r>
                    </m:oMath>
                  </m:oMathPara>
                </a14:m>
                <a:endParaRPr lang="en-US" dirty="0"/>
              </a:p>
            </p:txBody>
          </p:sp>
        </mc:Choice>
        <mc:Fallback xmlns="">
          <p:sp>
            <p:nvSpPr>
              <p:cNvPr id="11" name="TextBox 10">
                <a:extLst>
                  <a:ext uri="{FF2B5EF4-FFF2-40B4-BE49-F238E27FC236}">
                    <a16:creationId xmlns:a16="http://schemas.microsoft.com/office/drawing/2014/main" id="{FD1A886B-1D8F-1372-DBA1-ADE243BE1E02}"/>
                  </a:ext>
                </a:extLst>
              </p:cNvPr>
              <p:cNvSpPr txBox="1">
                <a:spLocks noRot="1" noChangeAspect="1" noMove="1" noResize="1" noEditPoints="1" noAdjustHandles="1" noChangeArrowheads="1" noChangeShapeType="1" noTextEdit="1"/>
              </p:cNvSpPr>
              <p:nvPr/>
            </p:nvSpPr>
            <p:spPr>
              <a:xfrm>
                <a:off x="4065069" y="1227281"/>
                <a:ext cx="3306501" cy="2868349"/>
              </a:xfrm>
              <a:prstGeom prst="rect">
                <a:avLst/>
              </a:prstGeom>
              <a:blipFill>
                <a:blip r:embed="rId5"/>
                <a:stretch>
                  <a:fillRect l="-2030" t="-1062"/>
                </a:stretch>
              </a:blipFill>
            </p:spPr>
            <p:txBody>
              <a:bodyPr/>
              <a:lstStyle/>
              <a:p>
                <a:r>
                  <a:rPr lang="en-US">
                    <a:noFill/>
                  </a:rPr>
                  <a:t> </a:t>
                </a:r>
              </a:p>
            </p:txBody>
          </p:sp>
        </mc:Fallback>
      </mc:AlternateContent>
      <p:pic>
        <p:nvPicPr>
          <p:cNvPr id="2" name="Picture Placeholder 7">
            <a:extLst>
              <a:ext uri="{FF2B5EF4-FFF2-40B4-BE49-F238E27FC236}">
                <a16:creationId xmlns:a16="http://schemas.microsoft.com/office/drawing/2014/main" id="{D9C89B34-217D-027F-F39F-AD8C0D8490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 y="4646344"/>
            <a:ext cx="12192001" cy="2115405"/>
          </a:xfrm>
          <a:prstGeom prst="rect">
            <a:avLst/>
          </a:prstGeom>
          <a:ln w="19050">
            <a:gradFill>
              <a:gsLst>
                <a:gs pos="0">
                  <a:srgbClr val="01023B"/>
                </a:gs>
                <a:gs pos="25000">
                  <a:srgbClr val="A53F52"/>
                </a:gs>
                <a:gs pos="100000">
                  <a:srgbClr val="EA9A5C"/>
                </a:gs>
              </a:gsLst>
              <a:lin ang="5400000" scaled="1"/>
            </a:gradFill>
          </a:ln>
        </p:spPr>
      </p:pic>
      <p:sp>
        <p:nvSpPr>
          <p:cNvPr id="4" name="TextBox 3">
            <a:extLst>
              <a:ext uri="{FF2B5EF4-FFF2-40B4-BE49-F238E27FC236}">
                <a16:creationId xmlns:a16="http://schemas.microsoft.com/office/drawing/2014/main" id="{47814D6B-3FA1-C54E-73DD-BD79221F7066}"/>
              </a:ext>
            </a:extLst>
          </p:cNvPr>
          <p:cNvSpPr txBox="1"/>
          <p:nvPr/>
        </p:nvSpPr>
        <p:spPr>
          <a:xfrm>
            <a:off x="4690076" y="5319325"/>
            <a:ext cx="3217676" cy="769441"/>
          </a:xfrm>
          <a:prstGeom prst="rect">
            <a:avLst/>
          </a:prstGeom>
          <a:noFill/>
        </p:spPr>
        <p:txBody>
          <a:bodyPr wrap="none" rtlCol="0">
            <a:spAutoFit/>
          </a:bodyPr>
          <a:lstStyle/>
          <a:p>
            <a:r>
              <a:rPr lang="en-US" sz="4400" dirty="0">
                <a:solidFill>
                  <a:srgbClr val="FF0000"/>
                </a:solidFill>
              </a:rPr>
              <a:t>KEYS PRIMER</a:t>
            </a:r>
          </a:p>
        </p:txBody>
      </p:sp>
    </p:spTree>
    <p:extLst>
      <p:ext uri="{BB962C8B-B14F-4D97-AF65-F5344CB8AC3E}">
        <p14:creationId xmlns:p14="http://schemas.microsoft.com/office/powerpoint/2010/main" val="908441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436"/>
            <a:ext cx="12192001" cy="6855564"/>
          </a:xfrm>
          <a:prstGeom prst="rect">
            <a:avLst/>
          </a:prstGeom>
          <a:ln w="19050">
            <a:gradFill>
              <a:gsLst>
                <a:gs pos="0">
                  <a:srgbClr val="01023B"/>
                </a:gs>
                <a:gs pos="25000">
                  <a:srgbClr val="A53F52"/>
                </a:gs>
                <a:gs pos="100000">
                  <a:srgbClr val="EA9A5C"/>
                </a:gs>
              </a:gsLst>
              <a:lin ang="5400000" scaled="1"/>
            </a:gradFill>
          </a:ln>
        </p:spPr>
      </p:pic>
      <p:sp>
        <p:nvSpPr>
          <p:cNvPr id="2" name="TextBox 1">
            <a:extLst>
              <a:ext uri="{FF2B5EF4-FFF2-40B4-BE49-F238E27FC236}">
                <a16:creationId xmlns:a16="http://schemas.microsoft.com/office/drawing/2014/main" id="{2BCA671E-700B-6C7A-A5B6-8BA2200CD1A2}"/>
              </a:ext>
            </a:extLst>
          </p:cNvPr>
          <p:cNvSpPr txBox="1"/>
          <p:nvPr/>
        </p:nvSpPr>
        <p:spPr>
          <a:xfrm>
            <a:off x="3583172" y="2530549"/>
            <a:ext cx="4996945" cy="769441"/>
          </a:xfrm>
          <a:prstGeom prst="rect">
            <a:avLst/>
          </a:prstGeom>
          <a:noFill/>
        </p:spPr>
        <p:txBody>
          <a:bodyPr wrap="none" rtlCol="0">
            <a:spAutoFit/>
          </a:bodyPr>
          <a:lstStyle/>
          <a:p>
            <a:r>
              <a:rPr lang="en-US" sz="4400" dirty="0">
                <a:solidFill>
                  <a:srgbClr val="FF0000"/>
                </a:solidFill>
              </a:rPr>
              <a:t>SIGNATURES PRIMER</a:t>
            </a:r>
          </a:p>
        </p:txBody>
      </p:sp>
    </p:spTree>
    <p:extLst>
      <p:ext uri="{BB962C8B-B14F-4D97-AF65-F5344CB8AC3E}">
        <p14:creationId xmlns:p14="http://schemas.microsoft.com/office/powerpoint/2010/main" val="785220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EF11-52D5-FECC-83AC-89FE4715BDC4}"/>
              </a:ext>
            </a:extLst>
          </p:cNvPr>
          <p:cNvSpPr txBox="1"/>
          <p:nvPr/>
        </p:nvSpPr>
        <p:spPr>
          <a:xfrm>
            <a:off x="542486" y="744924"/>
            <a:ext cx="5411747"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ECDSA</a:t>
            </a:r>
          </a:p>
        </p:txBody>
      </p:sp>
      <p:sp>
        <p:nvSpPr>
          <p:cNvPr id="2" name="TextBox 1">
            <a:extLst>
              <a:ext uri="{FF2B5EF4-FFF2-40B4-BE49-F238E27FC236}">
                <a16:creationId xmlns:a16="http://schemas.microsoft.com/office/drawing/2014/main" id="{A5E51DA5-EBB4-73EF-26C4-67153A064E78}"/>
              </a:ext>
            </a:extLst>
          </p:cNvPr>
          <p:cNvSpPr txBox="1"/>
          <p:nvPr/>
        </p:nvSpPr>
        <p:spPr>
          <a:xfrm>
            <a:off x="542484" y="1606698"/>
            <a:ext cx="11107029" cy="5016758"/>
          </a:xfrm>
          <a:prstGeom prst="rect">
            <a:avLst/>
          </a:prstGeom>
          <a:noFill/>
        </p:spPr>
        <p:txBody>
          <a:bodyPr wrap="square" rtlCol="0">
            <a:spAutoFit/>
          </a:bodyPr>
          <a:lstStyle/>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a:solidFill>
                  <a:srgbClr val="E5C07B"/>
                </a:solidFill>
                <a:effectLst/>
                <a:latin typeface="Consolas" panose="020B0609020204030204" pitchFamily="49" charset="0"/>
              </a:rPr>
              <a:t>EC</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a:solidFill>
                  <a:srgbClr val="E5C07B"/>
                </a:solidFill>
                <a:effectLst/>
                <a:latin typeface="Consolas" panose="020B0609020204030204" pitchFamily="49" charset="0"/>
              </a:rPr>
              <a:t>elliptic</a:t>
            </a:r>
            <a:r>
              <a:rPr lang="en-US" sz="2000" b="0" dirty="0">
                <a:solidFill>
                  <a:srgbClr val="ABB2BF"/>
                </a:solidFill>
                <a:effectLst/>
                <a:latin typeface="Consolas" panose="020B0609020204030204" pitchFamily="49" charset="0"/>
              </a:rPr>
              <a:t>.</a:t>
            </a:r>
            <a:r>
              <a:rPr lang="en-US" sz="2000" b="0" dirty="0">
                <a:solidFill>
                  <a:srgbClr val="E06C75"/>
                </a:solidFill>
                <a:effectLst/>
                <a:latin typeface="Consolas" panose="020B0609020204030204" pitchFamily="49" charset="0"/>
              </a:rPr>
              <a:t>ec</a:t>
            </a:r>
            <a:r>
              <a:rPr lang="en-US" sz="2000" b="0" dirty="0">
                <a:solidFill>
                  <a:srgbClr val="ABB2BF"/>
                </a:solidFill>
                <a:effectLst/>
                <a:latin typeface="Consolas" panose="020B0609020204030204" pitchFamily="49" charset="0"/>
              </a:rPr>
              <a:t>;</a:t>
            </a: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err="1">
                <a:solidFill>
                  <a:srgbClr val="E06C75"/>
                </a:solidFill>
                <a:effectLst/>
                <a:latin typeface="Consolas" panose="020B0609020204030204" pitchFamily="49" charset="0"/>
              </a:rPr>
              <a:t>ec</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a:solidFill>
                  <a:srgbClr val="C678DD"/>
                </a:solidFill>
                <a:effectLst/>
                <a:latin typeface="Consolas" panose="020B0609020204030204" pitchFamily="49" charset="0"/>
              </a:rPr>
              <a:t>new</a:t>
            </a:r>
            <a:r>
              <a:rPr lang="en-US" sz="2000" b="0" dirty="0">
                <a:solidFill>
                  <a:srgbClr val="ABB2BF"/>
                </a:solidFill>
                <a:effectLst/>
                <a:latin typeface="Consolas" panose="020B0609020204030204" pitchFamily="49" charset="0"/>
              </a:rPr>
              <a:t> </a:t>
            </a:r>
            <a:r>
              <a:rPr lang="en-US" sz="2000" b="0" dirty="0">
                <a:solidFill>
                  <a:srgbClr val="61AFEF"/>
                </a:solidFill>
                <a:effectLst/>
                <a:latin typeface="Consolas" panose="020B0609020204030204" pitchFamily="49" charset="0"/>
              </a:rPr>
              <a:t>EC</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'secp256k1’</a:t>
            </a:r>
            <a:r>
              <a:rPr lang="en-US" sz="2000" b="0" dirty="0">
                <a:solidFill>
                  <a:srgbClr val="ABB2BF"/>
                </a:solidFill>
                <a:effectLst/>
                <a:latin typeface="Consolas" panose="020B0609020204030204" pitchFamily="49" charset="0"/>
              </a:rPr>
              <a:t>);</a:t>
            </a:r>
          </a:p>
          <a:p>
            <a:endParaRPr lang="en-US" sz="2000" b="0" dirty="0">
              <a:solidFill>
                <a:srgbClr val="C678DD"/>
              </a:solidFill>
              <a:effectLst/>
              <a:latin typeface="Consolas" panose="020B0609020204030204" pitchFamily="49" charset="0"/>
            </a:endParaRPr>
          </a:p>
          <a:p>
            <a:r>
              <a:rPr lang="en-US" sz="2000" b="0" dirty="0">
                <a:solidFill>
                  <a:srgbClr val="C678DD"/>
                </a:solidFill>
                <a:effectLst/>
                <a:latin typeface="Consolas" panose="020B0609020204030204" pitchFamily="49" charset="0"/>
              </a:rPr>
              <a:t>var </a:t>
            </a:r>
            <a:r>
              <a:rPr lang="en-US" sz="2000" b="0" dirty="0">
                <a:solidFill>
                  <a:srgbClr val="E06C75"/>
                </a:solidFill>
                <a:effectLst/>
                <a:latin typeface="Consolas" panose="020B0609020204030204" pitchFamily="49" charset="0"/>
              </a:rPr>
              <a:t>keypair</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err="1">
                <a:solidFill>
                  <a:srgbClr val="E5C07B"/>
                </a:solidFill>
                <a:effectLst/>
                <a:latin typeface="Consolas" panose="020B0609020204030204" pitchFamily="49" charset="0"/>
              </a:rPr>
              <a:t>ec</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keyFromPrivate</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bigInt</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'#private'</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a:solidFill>
                  <a:srgbClr val="D19A66"/>
                </a:solidFill>
                <a:effectLst/>
                <a:latin typeface="Consolas" panose="020B0609020204030204" pitchFamily="49" charset="0"/>
              </a:rPr>
              <a:t>16</a:t>
            </a:r>
            <a:r>
              <a:rPr lang="en-US" sz="2000" b="0" dirty="0">
                <a:solidFill>
                  <a:srgbClr val="ABB2BF"/>
                </a:solidFill>
                <a:effectLst/>
                <a:latin typeface="Consolas" panose="020B0609020204030204" pitchFamily="49" charset="0"/>
              </a:rPr>
              <a:t>));</a:t>
            </a:r>
          </a:p>
          <a:p>
            <a:endParaRPr lang="en-US" sz="2000" b="0" dirty="0">
              <a:solidFill>
                <a:srgbClr val="ABB2BF"/>
              </a:solidFill>
              <a:effectLst/>
              <a:latin typeface="Consolas" panose="020B0609020204030204" pitchFamily="49" charset="0"/>
            </a:endParaRP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err="1">
                <a:solidFill>
                  <a:srgbClr val="E06C75"/>
                </a:solidFill>
                <a:effectLst/>
                <a:latin typeface="Consolas" panose="020B0609020204030204" pitchFamily="49" charset="0"/>
              </a:rPr>
              <a:t>binaryMsg</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from</a:t>
            </a:r>
            <a:r>
              <a:rPr lang="en-US" sz="2000" b="0" dirty="0">
                <a:solidFill>
                  <a:srgbClr val="ABB2BF"/>
                </a:solidFill>
                <a:effectLst/>
                <a:latin typeface="Consolas" panose="020B0609020204030204" pitchFamily="49" charset="0"/>
              </a:rPr>
              <a:t>(</a:t>
            </a:r>
            <a:r>
              <a:rPr lang="en-US" sz="2000" b="0" dirty="0">
                <a:solidFill>
                  <a:srgbClr val="E5C07B"/>
                </a:solidFill>
                <a:effectLst/>
                <a:latin typeface="Consolas" panose="020B0609020204030204" pitchFamily="49" charset="0"/>
              </a:rPr>
              <a:t>CryptoJS</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SHA256</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a:t>
            </a:r>
            <a:r>
              <a:rPr lang="en-US" sz="2000" b="0" dirty="0" err="1">
                <a:solidFill>
                  <a:srgbClr val="98C379"/>
                </a:solidFill>
                <a:effectLst/>
                <a:latin typeface="Consolas" panose="020B0609020204030204" pitchFamily="49" charset="0"/>
              </a:rPr>
              <a:t>senderMsg</a:t>
            </a:r>
            <a:r>
              <a:rPr lang="en-US" sz="2000" b="0" dirty="0">
                <a:solidFill>
                  <a:srgbClr val="98C379"/>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 </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CryptoJS</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enc</a:t>
            </a:r>
            <a:r>
              <a:rPr lang="en-US" sz="2000" b="0" dirty="0" err="1">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err="1">
                <a:solidFill>
                  <a:srgbClr val="E06C75"/>
                </a:solidFill>
                <a:effectLst/>
                <a:latin typeface="Consolas" panose="020B0609020204030204" pitchFamily="49" charset="0"/>
              </a:rPr>
              <a:t>hexSignature</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from</a:t>
            </a:r>
            <a:r>
              <a:rPr lang="en-US" sz="2000" b="0" dirty="0">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keypair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sign</a:t>
            </a:r>
            <a:r>
              <a:rPr lang="en-US" sz="2000" b="0" dirty="0">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binaryMsg</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toDER</a:t>
            </a:r>
            <a:r>
              <a:rPr lang="en-US" sz="2000" b="0" dirty="0">
                <a:solidFill>
                  <a:srgbClr val="ABB2BF"/>
                </a:solidFill>
                <a:effectLst/>
                <a:latin typeface="Consolas" panose="020B0609020204030204" pitchFamily="49" charset="0"/>
              </a:rPr>
              <a:t>()). </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endParaRPr lang="en-US" sz="2000" dirty="0">
              <a:solidFill>
                <a:srgbClr val="ABB2BF"/>
              </a:solidFill>
              <a:latin typeface="Consolas" panose="020B0609020204030204" pitchFamily="49" charset="0"/>
            </a:endParaRP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a:solidFill>
                  <a:srgbClr val="E06C75"/>
                </a:solidFill>
                <a:effectLst/>
                <a:latin typeface="Consolas" panose="020B0609020204030204" pitchFamily="49" charset="0"/>
              </a:rPr>
              <a:t>temp</a:t>
            </a:r>
            <a:r>
              <a:rPr lang="en-US" sz="2000" b="0" dirty="0">
                <a:solidFill>
                  <a:srgbClr val="56B6C2"/>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ec</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keyFromPublic</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'#public'</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endParaRPr lang="en-US" sz="2000" b="0" dirty="0">
              <a:solidFill>
                <a:srgbClr val="E06C75"/>
              </a:solidFill>
              <a:effectLst/>
              <a:latin typeface="Consolas" panose="020B0609020204030204" pitchFamily="49" charset="0"/>
            </a:endParaRPr>
          </a:p>
          <a:p>
            <a:r>
              <a:rPr lang="en-US" sz="2000" b="0" dirty="0" err="1">
                <a:solidFill>
                  <a:srgbClr val="E06C75"/>
                </a:solidFill>
                <a:effectLst/>
                <a:latin typeface="Consolas" panose="020B0609020204030204" pitchFamily="49" charset="0"/>
              </a:rPr>
              <a:t>binaryMsg</a:t>
            </a:r>
            <a:r>
              <a:rPr lang="en-US" sz="2000" b="0" dirty="0">
                <a:solidFill>
                  <a:srgbClr val="56B6C2"/>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from</a:t>
            </a:r>
            <a:r>
              <a:rPr lang="en-US" sz="2000" b="0" dirty="0">
                <a:solidFill>
                  <a:srgbClr val="ABB2BF"/>
                </a:solidFill>
                <a:effectLst/>
                <a:latin typeface="Consolas" panose="020B0609020204030204" pitchFamily="49" charset="0"/>
              </a:rPr>
              <a:t>(</a:t>
            </a:r>
            <a:r>
              <a:rPr lang="en-US" sz="2000" b="0" dirty="0">
                <a:solidFill>
                  <a:srgbClr val="E5C07B"/>
                </a:solidFill>
                <a:effectLst/>
                <a:latin typeface="Consolas" panose="020B0609020204030204" pitchFamily="49" charset="0"/>
              </a:rPr>
              <a:t>CryptoJS</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SHA256</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a:t>
            </a:r>
            <a:r>
              <a:rPr lang="en-US" sz="2000" b="0" dirty="0" err="1">
                <a:solidFill>
                  <a:srgbClr val="98C379"/>
                </a:solidFill>
                <a:effectLst/>
                <a:latin typeface="Consolas" panose="020B0609020204030204" pitchFamily="49" charset="0"/>
              </a:rPr>
              <a:t>receiverMsg</a:t>
            </a:r>
            <a:r>
              <a:rPr lang="en-US" sz="2000" b="0" dirty="0">
                <a:solidFill>
                  <a:srgbClr val="98C379"/>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CryptoJS</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enc</a:t>
            </a:r>
            <a:r>
              <a:rPr lang="en-US" sz="2000" b="0" dirty="0" err="1">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endParaRPr lang="en-US" sz="2000" b="0" dirty="0">
              <a:solidFill>
                <a:srgbClr val="ABB2BF"/>
              </a:solidFill>
              <a:effectLst/>
              <a:latin typeface="Consolas" panose="020B0609020204030204" pitchFamily="49" charset="0"/>
            </a:endParaRPr>
          </a:p>
          <a:p>
            <a:r>
              <a:rPr lang="en-US" sz="2000" b="0" dirty="0" err="1">
                <a:solidFill>
                  <a:srgbClr val="E5C07B"/>
                </a:solidFill>
                <a:effectLst/>
                <a:latin typeface="Consolas" panose="020B0609020204030204" pitchFamily="49" charset="0"/>
              </a:rPr>
              <a:t>temp</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verify</a:t>
            </a:r>
            <a:r>
              <a:rPr lang="en-US" sz="2000" b="0" dirty="0">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binaryMsg</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a:t>
            </a:r>
            <a:r>
              <a:rPr lang="en-US" sz="2000" b="0" dirty="0" err="1">
                <a:solidFill>
                  <a:srgbClr val="98C379"/>
                </a:solidFill>
                <a:effectLst/>
                <a:latin typeface="Consolas" panose="020B0609020204030204" pitchFamily="49" charset="0"/>
              </a:rPr>
              <a:t>receiverSignature</a:t>
            </a:r>
            <a:r>
              <a:rPr lang="en-US" sz="2000" b="0" dirty="0">
                <a:solidFill>
                  <a:srgbClr val="98C379"/>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0800B5C-9756-D8E6-3C24-58B9D74628C2}"/>
              </a:ext>
            </a:extLst>
          </p:cNvPr>
          <p:cNvSpPr txBox="1"/>
          <p:nvPr/>
        </p:nvSpPr>
        <p:spPr>
          <a:xfrm>
            <a:off x="906211" y="3850815"/>
            <a:ext cx="10379573" cy="769441"/>
          </a:xfrm>
          <a:prstGeom prst="rect">
            <a:avLst/>
          </a:prstGeom>
          <a:noFill/>
        </p:spPr>
        <p:txBody>
          <a:bodyPr wrap="none" rtlCol="0">
            <a:spAutoFit/>
          </a:bodyPr>
          <a:lstStyle/>
          <a:p>
            <a:r>
              <a:rPr lang="en-US" sz="4400" dirty="0">
                <a:solidFill>
                  <a:srgbClr val="FF0000"/>
                </a:solidFill>
              </a:rPr>
              <a:t>UBACITI U GRAFIK POZIVA FUNKCIJA</a:t>
            </a:r>
            <a:r>
              <a:rPr lang="sr-Latn-RS" sz="4400" dirty="0">
                <a:solidFill>
                  <a:srgbClr val="FF0000"/>
                </a:solidFill>
              </a:rPr>
              <a:t> MOŽDA</a:t>
            </a:r>
            <a:endParaRPr lang="en-US" sz="4400" dirty="0">
              <a:solidFill>
                <a:srgbClr val="FF0000"/>
              </a:solidFill>
            </a:endParaRPr>
          </a:p>
        </p:txBody>
      </p:sp>
    </p:spTree>
    <p:extLst>
      <p:ext uri="{BB962C8B-B14F-4D97-AF65-F5344CB8AC3E}">
        <p14:creationId xmlns:p14="http://schemas.microsoft.com/office/powerpoint/2010/main" val="1960185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436"/>
            <a:ext cx="12192001" cy="6855564"/>
          </a:xfrm>
          <a:prstGeom prst="rect">
            <a:avLst/>
          </a:prstGeom>
          <a:ln w="19050">
            <a:gradFill>
              <a:gsLst>
                <a:gs pos="0">
                  <a:srgbClr val="01023B"/>
                </a:gs>
                <a:gs pos="25000">
                  <a:srgbClr val="A53F52"/>
                </a:gs>
                <a:gs pos="100000">
                  <a:srgbClr val="EA9A5C"/>
                </a:gs>
              </a:gsLst>
              <a:lin ang="5400000" scaled="1"/>
            </a:gradFill>
          </a:ln>
        </p:spPr>
      </p:pic>
      <p:sp>
        <p:nvSpPr>
          <p:cNvPr id="2" name="TextBox 1">
            <a:extLst>
              <a:ext uri="{FF2B5EF4-FFF2-40B4-BE49-F238E27FC236}">
                <a16:creationId xmlns:a16="http://schemas.microsoft.com/office/drawing/2014/main" id="{2BCA671E-700B-6C7A-A5B6-8BA2200CD1A2}"/>
              </a:ext>
            </a:extLst>
          </p:cNvPr>
          <p:cNvSpPr txBox="1"/>
          <p:nvPr/>
        </p:nvSpPr>
        <p:spPr>
          <a:xfrm>
            <a:off x="3583172" y="2530549"/>
            <a:ext cx="4996945" cy="769441"/>
          </a:xfrm>
          <a:prstGeom prst="rect">
            <a:avLst/>
          </a:prstGeom>
          <a:noFill/>
        </p:spPr>
        <p:txBody>
          <a:bodyPr wrap="none" rtlCol="0">
            <a:spAutoFit/>
          </a:bodyPr>
          <a:lstStyle/>
          <a:p>
            <a:r>
              <a:rPr lang="en-US" sz="4400" dirty="0">
                <a:solidFill>
                  <a:srgbClr val="FF0000"/>
                </a:solidFill>
              </a:rPr>
              <a:t>SIGNATURES PRIMER</a:t>
            </a:r>
          </a:p>
        </p:txBody>
      </p:sp>
      <p:sp>
        <p:nvSpPr>
          <p:cNvPr id="3" name="TextBox 2">
            <a:extLst>
              <a:ext uri="{FF2B5EF4-FFF2-40B4-BE49-F238E27FC236}">
                <a16:creationId xmlns:a16="http://schemas.microsoft.com/office/drawing/2014/main" id="{FE57C01A-9E8F-D751-E69C-3B261BB6FDE7}"/>
              </a:ext>
            </a:extLst>
          </p:cNvPr>
          <p:cNvSpPr txBox="1"/>
          <p:nvPr/>
        </p:nvSpPr>
        <p:spPr>
          <a:xfrm>
            <a:off x="-14356" y="6393899"/>
            <a:ext cx="12191999" cy="461665"/>
          </a:xfrm>
          <a:prstGeom prst="rect">
            <a:avLst/>
          </a:prstGeom>
          <a:noFill/>
        </p:spPr>
        <p:txBody>
          <a:bodyPr wrap="square" rtlCol="0">
            <a:spAutoFit/>
          </a:bodyPr>
          <a:lstStyle/>
          <a:p>
            <a:pPr algn="ctr">
              <a:spcAft>
                <a:spcPts val="1200"/>
              </a:spcAft>
            </a:pPr>
            <a:r>
              <a:rPr lang="sr-Latn-RS" sz="2400" dirty="0">
                <a:solidFill>
                  <a:srgbClr val="A53F52"/>
                </a:solidFill>
                <a:latin typeface="Calibri" panose="020F0502020204030204"/>
              </a:rPr>
              <a:t>Šta sprečava Andr</a:t>
            </a:r>
            <a:r>
              <a:rPr lang="en-US" sz="2400" dirty="0">
                <a:solidFill>
                  <a:srgbClr val="A53F52"/>
                </a:solidFill>
                <a:latin typeface="Calibri" panose="020F0502020204030204"/>
              </a:rPr>
              <a:t>e</a:t>
            </a:r>
            <a:r>
              <a:rPr lang="sr-Latn-RS" sz="2400" dirty="0">
                <a:solidFill>
                  <a:srgbClr val="A53F52"/>
                </a:solidFill>
                <a:latin typeface="Calibri" panose="020F0502020204030204"/>
              </a:rPr>
              <a:t>ja da </a:t>
            </a:r>
            <a:r>
              <a:rPr lang="en-US" sz="2400" u="sng" dirty="0" err="1">
                <a:solidFill>
                  <a:srgbClr val="A53F52"/>
                </a:solidFill>
                <a:latin typeface="Calibri" panose="020F0502020204030204"/>
              </a:rPr>
              <a:t>kopira</a:t>
            </a:r>
            <a:r>
              <a:rPr lang="en-US" sz="2400" dirty="0">
                <a:solidFill>
                  <a:srgbClr val="A53F52"/>
                </a:solidFill>
                <a:latin typeface="Calibri" panose="020F0502020204030204"/>
              </a:rPr>
              <a:t> </a:t>
            </a:r>
            <a:r>
              <a:rPr lang="en-US" sz="2400" dirty="0" err="1">
                <a:solidFill>
                  <a:srgbClr val="A53F52"/>
                </a:solidFill>
                <a:latin typeface="Calibri" panose="020F0502020204030204"/>
              </a:rPr>
              <a:t>Lukinu</a:t>
            </a:r>
            <a:r>
              <a:rPr lang="en-US" sz="2400" dirty="0">
                <a:solidFill>
                  <a:srgbClr val="A53F52"/>
                </a:solidFill>
                <a:latin typeface="Calibri" panose="020F0502020204030204"/>
              </a:rPr>
              <a:t> </a:t>
            </a:r>
            <a:r>
              <a:rPr lang="en-US" sz="2400" dirty="0" err="1">
                <a:solidFill>
                  <a:srgbClr val="A53F52"/>
                </a:solidFill>
                <a:latin typeface="Calibri" panose="020F0502020204030204"/>
              </a:rPr>
              <a:t>prethodnu</a:t>
            </a:r>
            <a:r>
              <a:rPr lang="sr-Latn-RS" sz="2400" dirty="0">
                <a:solidFill>
                  <a:srgbClr val="A53F52"/>
                </a:solidFill>
                <a:latin typeface="Calibri" panose="020F0502020204030204"/>
              </a:rPr>
              <a:t> transakciju: Luka šalje Andreju </a:t>
            </a:r>
            <a:r>
              <a:rPr lang="en-US" sz="2400" dirty="0">
                <a:solidFill>
                  <a:srgbClr val="A53F52"/>
                </a:solidFill>
                <a:latin typeface="Calibri" panose="020F0502020204030204"/>
              </a:rPr>
              <a:t>5£ ?</a:t>
            </a:r>
            <a:endParaRPr lang="sr-Latn-RS" sz="2400" dirty="0">
              <a:solidFill>
                <a:srgbClr val="A53F52"/>
              </a:solidFill>
              <a:latin typeface="Calibri" panose="020F0502020204030204"/>
            </a:endParaRPr>
          </a:p>
        </p:txBody>
      </p:sp>
    </p:spTree>
    <p:extLst>
      <p:ext uri="{BB962C8B-B14F-4D97-AF65-F5344CB8AC3E}">
        <p14:creationId xmlns:p14="http://schemas.microsoft.com/office/powerpoint/2010/main" val="3112579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en-US" sz="2400" dirty="0" err="1">
                <a:solidFill>
                  <a:srgbClr val="EA9A5C"/>
                </a:solidFill>
                <a:latin typeface="Calibri" panose="020F0502020204030204"/>
              </a:rPr>
              <a:t>Moramo</a:t>
            </a:r>
            <a:r>
              <a:rPr lang="en-US" sz="2400" dirty="0">
                <a:solidFill>
                  <a:srgbClr val="EA9A5C"/>
                </a:solidFill>
                <a:latin typeface="Calibri" panose="020F0502020204030204"/>
              </a:rPr>
              <a:t> </a:t>
            </a:r>
            <a:r>
              <a:rPr lang="en-US" sz="2400" dirty="0" err="1">
                <a:solidFill>
                  <a:srgbClr val="EA9A5C"/>
                </a:solidFill>
                <a:latin typeface="Calibri" panose="020F0502020204030204"/>
              </a:rPr>
              <a:t>obezbediti</a:t>
            </a:r>
            <a:r>
              <a:rPr lang="en-US" sz="2400" dirty="0">
                <a:solidFill>
                  <a:srgbClr val="EA9A5C"/>
                </a:solidFill>
                <a:latin typeface="Calibri" panose="020F0502020204030204"/>
              </a:rPr>
              <a:t> da je </a:t>
            </a:r>
            <a:r>
              <a:rPr lang="en-US" sz="2400" dirty="0" err="1">
                <a:solidFill>
                  <a:srgbClr val="EA9A5C"/>
                </a:solidFill>
                <a:latin typeface="Calibri" panose="020F0502020204030204"/>
              </a:rPr>
              <a:t>svaka</a:t>
            </a:r>
            <a:r>
              <a:rPr lang="en-US" sz="2400" dirty="0">
                <a:solidFill>
                  <a:srgbClr val="EA9A5C"/>
                </a:solidFill>
                <a:latin typeface="Calibri" panose="020F0502020204030204"/>
              </a:rPr>
              <a:t> </a:t>
            </a:r>
            <a:r>
              <a:rPr lang="en-US" sz="2400" dirty="0" err="1">
                <a:solidFill>
                  <a:srgbClr val="EA9A5C"/>
                </a:solidFill>
                <a:latin typeface="Calibri" panose="020F0502020204030204"/>
              </a:rPr>
              <a:t>transakcija</a:t>
            </a:r>
            <a:r>
              <a:rPr lang="en-US" sz="2400" dirty="0">
                <a:solidFill>
                  <a:srgbClr val="EA9A5C"/>
                </a:solidFill>
                <a:latin typeface="Calibri" panose="020F0502020204030204"/>
              </a:rPr>
              <a:t> </a:t>
            </a:r>
            <a:r>
              <a:rPr lang="en-US" sz="2400" dirty="0" err="1">
                <a:solidFill>
                  <a:srgbClr val="EA9A5C"/>
                </a:solidFill>
                <a:latin typeface="Calibri" panose="020F0502020204030204"/>
              </a:rPr>
              <a:t>unikatna</a:t>
            </a:r>
            <a:endParaRPr lang="sr-Latn-RS" sz="2400" dirty="0">
              <a:solidFill>
                <a:srgbClr val="EA9A5C"/>
              </a:solidFill>
              <a:latin typeface="Calibri" panose="020F0502020204030204"/>
            </a:endParaRPr>
          </a:p>
        </p:txBody>
      </p:sp>
      <p:pic>
        <p:nvPicPr>
          <p:cNvPr id="9" name="Picture 8">
            <a:extLst>
              <a:ext uri="{FF2B5EF4-FFF2-40B4-BE49-F238E27FC236}">
                <a16:creationId xmlns:a16="http://schemas.microsoft.com/office/drawing/2014/main" id="{14A4386B-6089-89BE-D672-BCC645A7F3B9}"/>
              </a:ext>
            </a:extLst>
          </p:cNvPr>
          <p:cNvPicPr>
            <a:picLocks noChangeAspect="1"/>
          </p:cNvPicPr>
          <p:nvPr/>
        </p:nvPicPr>
        <p:blipFill>
          <a:blip r:embed="rId3"/>
          <a:stretch>
            <a:fillRect/>
          </a:stretch>
        </p:blipFill>
        <p:spPr>
          <a:xfrm>
            <a:off x="2830723" y="3475278"/>
            <a:ext cx="6534150" cy="1242342"/>
          </a:xfrm>
          <a:prstGeom prst="rect">
            <a:avLst/>
          </a:prstGeom>
          <a:ln w="19050">
            <a:gradFill flip="none" rotWithShape="1">
              <a:gsLst>
                <a:gs pos="0">
                  <a:srgbClr val="01023B"/>
                </a:gs>
                <a:gs pos="50000">
                  <a:srgbClr val="A53F52"/>
                </a:gs>
                <a:gs pos="100000">
                  <a:srgbClr val="EA9A5C"/>
                </a:gs>
              </a:gsLst>
              <a:lin ang="13500000" scaled="1"/>
              <a:tileRect/>
            </a:gradFill>
          </a:ln>
        </p:spPr>
      </p:pic>
      <p:pic>
        <p:nvPicPr>
          <p:cNvPr id="11" name="Picture 10">
            <a:extLst>
              <a:ext uri="{FF2B5EF4-FFF2-40B4-BE49-F238E27FC236}">
                <a16:creationId xmlns:a16="http://schemas.microsoft.com/office/drawing/2014/main" id="{5BEE979A-7197-380C-C3EC-EBE93D783920}"/>
              </a:ext>
            </a:extLst>
          </p:cNvPr>
          <p:cNvPicPr>
            <a:picLocks noChangeAspect="1"/>
          </p:cNvPicPr>
          <p:nvPr/>
        </p:nvPicPr>
        <p:blipFill>
          <a:blip r:embed="rId4"/>
          <a:stretch>
            <a:fillRect/>
          </a:stretch>
        </p:blipFill>
        <p:spPr>
          <a:xfrm>
            <a:off x="2823123" y="1795612"/>
            <a:ext cx="6534150" cy="1238250"/>
          </a:xfrm>
          <a:prstGeom prst="rect">
            <a:avLst/>
          </a:prstGeom>
          <a:ln w="19050">
            <a:gradFill flip="none" rotWithShape="1">
              <a:gsLst>
                <a:gs pos="0">
                  <a:srgbClr val="01023B"/>
                </a:gs>
                <a:gs pos="50000">
                  <a:srgbClr val="A53F52"/>
                </a:gs>
                <a:gs pos="100000">
                  <a:srgbClr val="EA9A5C"/>
                </a:gs>
              </a:gsLst>
              <a:lin ang="18900000" scaled="1"/>
              <a:tileRect/>
            </a:gradFill>
          </a:ln>
        </p:spPr>
      </p:pic>
      <p:cxnSp>
        <p:nvCxnSpPr>
          <p:cNvPr id="13" name="Straight Connector 12">
            <a:extLst>
              <a:ext uri="{FF2B5EF4-FFF2-40B4-BE49-F238E27FC236}">
                <a16:creationId xmlns:a16="http://schemas.microsoft.com/office/drawing/2014/main" id="{5299150A-FBC1-7D09-4C51-57AC6E231BC6}"/>
              </a:ext>
            </a:extLst>
          </p:cNvPr>
          <p:cNvCxnSpPr>
            <a:cxnSpLocks/>
          </p:cNvCxnSpPr>
          <p:nvPr/>
        </p:nvCxnSpPr>
        <p:spPr>
          <a:xfrm flipH="1" flipV="1">
            <a:off x="2493391" y="3631639"/>
            <a:ext cx="528942" cy="372473"/>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71C6BE76-A913-215F-543D-013BEB0E25EA}"/>
              </a:ext>
            </a:extLst>
          </p:cNvPr>
          <p:cNvSpPr txBox="1"/>
          <p:nvPr/>
        </p:nvSpPr>
        <p:spPr>
          <a:xfrm>
            <a:off x="770317" y="3265276"/>
            <a:ext cx="1906176" cy="1631216"/>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(Transaction) </a:t>
            </a:r>
            <a:r>
              <a:rPr lang="en-US" sz="2000" dirty="0">
                <a:solidFill>
                  <a:srgbClr val="A53F52"/>
                </a:solidFill>
                <a:latin typeface="Calibri" panose="020F0502020204030204"/>
              </a:rPr>
              <a:t>ID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Jedinstveni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identifikator</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transakcije</a:t>
            </a:r>
            <a:r>
              <a:rPr lang="en-US" sz="2000" dirty="0">
                <a:solidFill>
                  <a:sysClr val="windowText" lastClr="000000"/>
                </a:solidFill>
                <a:latin typeface="Calibri" panose="020F0502020204030204"/>
              </a:rPr>
              <a:t> po </a:t>
            </a:r>
            <a:r>
              <a:rPr lang="sr-Latn-RS" sz="2000" dirty="0">
                <a:solidFill>
                  <a:sysClr val="windowText" lastClr="000000"/>
                </a:solidFill>
                <a:latin typeface="Calibri" panose="020F0502020204030204"/>
              </a:rPr>
              <a:t>pošiljaocu</a:t>
            </a:r>
            <a:endParaRPr lang="sr-Latn-RS" sz="2000" dirty="0">
              <a:solidFill>
                <a:srgbClr val="EA9A5C"/>
              </a:solidFill>
              <a:latin typeface="Calibri" panose="020F0502020204030204"/>
            </a:endParaRPr>
          </a:p>
        </p:txBody>
      </p:sp>
      <p:cxnSp>
        <p:nvCxnSpPr>
          <p:cNvPr id="20" name="Straight Connector 19">
            <a:extLst>
              <a:ext uri="{FF2B5EF4-FFF2-40B4-BE49-F238E27FC236}">
                <a16:creationId xmlns:a16="http://schemas.microsoft.com/office/drawing/2014/main" id="{4E3080A7-6228-6861-A862-492AE4A045D5}"/>
              </a:ext>
            </a:extLst>
          </p:cNvPr>
          <p:cNvCxnSpPr>
            <a:cxnSpLocks/>
          </p:cNvCxnSpPr>
          <p:nvPr/>
        </p:nvCxnSpPr>
        <p:spPr>
          <a:xfrm flipH="1" flipV="1">
            <a:off x="2493391" y="3631639"/>
            <a:ext cx="528942" cy="738836"/>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7B57859-4530-161B-0F40-BE3DEB923461}"/>
              </a:ext>
            </a:extLst>
          </p:cNvPr>
          <p:cNvCxnSpPr>
            <a:cxnSpLocks/>
          </p:cNvCxnSpPr>
          <p:nvPr/>
        </p:nvCxnSpPr>
        <p:spPr>
          <a:xfrm flipV="1">
            <a:off x="5148955" y="4572003"/>
            <a:ext cx="279693" cy="47163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8FE22A7A-B3A6-3089-D3B2-1B1CDA6C13F3}"/>
              </a:ext>
            </a:extLst>
          </p:cNvPr>
          <p:cNvCxnSpPr>
            <a:cxnSpLocks/>
          </p:cNvCxnSpPr>
          <p:nvPr/>
        </p:nvCxnSpPr>
        <p:spPr>
          <a:xfrm flipV="1">
            <a:off x="5148955" y="4214332"/>
            <a:ext cx="125465" cy="8293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075D30EB-6F71-EA5B-A4DD-72C94868D3C2}"/>
              </a:ext>
            </a:extLst>
          </p:cNvPr>
          <p:cNvCxnSpPr>
            <a:cxnSpLocks/>
          </p:cNvCxnSpPr>
          <p:nvPr/>
        </p:nvCxnSpPr>
        <p:spPr>
          <a:xfrm>
            <a:off x="5954233" y="3033862"/>
            <a:ext cx="0" cy="425094"/>
          </a:xfrm>
          <a:prstGeom prst="straightConnector1">
            <a:avLst/>
          </a:prstGeom>
          <a:ln>
            <a:gradFill>
              <a:gsLst>
                <a:gs pos="0">
                  <a:srgbClr val="01023B"/>
                </a:gs>
                <a:gs pos="50000">
                  <a:srgbClr val="A53F52"/>
                </a:gs>
                <a:gs pos="100000">
                  <a:srgbClr val="EA9A5C"/>
                </a:gs>
              </a:gsLst>
              <a:lin ang="5400000" scaled="1"/>
            </a:gradFill>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1783856C-CFCB-97F2-D195-E16179F41772}"/>
              </a:ext>
            </a:extLst>
          </p:cNvPr>
          <p:cNvSpPr txBox="1"/>
          <p:nvPr/>
        </p:nvSpPr>
        <p:spPr>
          <a:xfrm>
            <a:off x="4204695" y="5074809"/>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pošiljaoca</a:t>
            </a:r>
          </a:p>
        </p:txBody>
      </p:sp>
      <p:sp>
        <p:nvSpPr>
          <p:cNvPr id="42" name="TextBox 41">
            <a:extLst>
              <a:ext uri="{FF2B5EF4-FFF2-40B4-BE49-F238E27FC236}">
                <a16:creationId xmlns:a16="http://schemas.microsoft.com/office/drawing/2014/main" id="{2DA2B0E9-BB70-F4A4-EBD4-A31A9AE6DAF2}"/>
              </a:ext>
            </a:extLst>
          </p:cNvPr>
          <p:cNvSpPr txBox="1"/>
          <p:nvPr/>
        </p:nvSpPr>
        <p:spPr>
          <a:xfrm>
            <a:off x="6763354" y="5096400"/>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primaoca</a:t>
            </a:r>
          </a:p>
        </p:txBody>
      </p:sp>
      <p:cxnSp>
        <p:nvCxnSpPr>
          <p:cNvPr id="43" name="Straight Connector 42">
            <a:extLst>
              <a:ext uri="{FF2B5EF4-FFF2-40B4-BE49-F238E27FC236}">
                <a16:creationId xmlns:a16="http://schemas.microsoft.com/office/drawing/2014/main" id="{3FBD28A1-B5E2-A9A8-5674-D4FA05722F32}"/>
              </a:ext>
            </a:extLst>
          </p:cNvPr>
          <p:cNvCxnSpPr>
            <a:cxnSpLocks/>
          </p:cNvCxnSpPr>
          <p:nvPr/>
        </p:nvCxnSpPr>
        <p:spPr>
          <a:xfrm flipH="1" flipV="1">
            <a:off x="6800628" y="4572003"/>
            <a:ext cx="456286" cy="524397"/>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64D69012-B85C-53AA-8605-53FA1AEEF094}"/>
              </a:ext>
            </a:extLst>
          </p:cNvPr>
          <p:cNvCxnSpPr>
            <a:cxnSpLocks/>
          </p:cNvCxnSpPr>
          <p:nvPr/>
        </p:nvCxnSpPr>
        <p:spPr>
          <a:xfrm flipH="1" flipV="1">
            <a:off x="6807193" y="4183506"/>
            <a:ext cx="449721" cy="912894"/>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1DEEB69B-BA36-4DE3-2D64-FC8D7FEC6EA5}"/>
              </a:ext>
            </a:extLst>
          </p:cNvPr>
          <p:cNvSpPr txBox="1"/>
          <p:nvPr/>
        </p:nvSpPr>
        <p:spPr>
          <a:xfrm>
            <a:off x="8744586" y="5074809"/>
            <a:ext cx="2037713" cy="1015663"/>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Potpis </a:t>
            </a:r>
            <a:r>
              <a:rPr lang="sr-Latn-RS" sz="2000" dirty="0">
                <a:latin typeface="Calibri" panose="020F0502020204030204"/>
              </a:rPr>
              <a:t>pošiljaoca (jedinstven za svaku transakciju)</a:t>
            </a:r>
          </a:p>
        </p:txBody>
      </p:sp>
      <p:cxnSp>
        <p:nvCxnSpPr>
          <p:cNvPr id="49" name="Straight Connector 48">
            <a:extLst>
              <a:ext uri="{FF2B5EF4-FFF2-40B4-BE49-F238E27FC236}">
                <a16:creationId xmlns:a16="http://schemas.microsoft.com/office/drawing/2014/main" id="{586CB265-F8AE-D3E6-3D16-4382742911B1}"/>
              </a:ext>
            </a:extLst>
          </p:cNvPr>
          <p:cNvCxnSpPr>
            <a:cxnSpLocks/>
          </p:cNvCxnSpPr>
          <p:nvPr/>
        </p:nvCxnSpPr>
        <p:spPr>
          <a:xfrm flipH="1" flipV="1">
            <a:off x="8410598" y="4225499"/>
            <a:ext cx="533377" cy="818142"/>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FF998709-B3F5-5A74-04C8-2F44FD4E1E4D}"/>
              </a:ext>
            </a:extLst>
          </p:cNvPr>
          <p:cNvCxnSpPr>
            <a:cxnSpLocks/>
          </p:cNvCxnSpPr>
          <p:nvPr/>
        </p:nvCxnSpPr>
        <p:spPr>
          <a:xfrm flipH="1" flipV="1">
            <a:off x="8410598" y="4618432"/>
            <a:ext cx="531415" cy="4252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003108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436"/>
            <a:ext cx="12192001" cy="6855564"/>
          </a:xfrm>
          <a:prstGeom prst="rect">
            <a:avLst/>
          </a:prstGeom>
          <a:ln w="19050">
            <a:gradFill>
              <a:gsLst>
                <a:gs pos="0">
                  <a:srgbClr val="01023B"/>
                </a:gs>
                <a:gs pos="25000">
                  <a:srgbClr val="A53F52"/>
                </a:gs>
                <a:gs pos="100000">
                  <a:srgbClr val="EA9A5C"/>
                </a:gs>
              </a:gsLst>
              <a:lin ang="5400000" scaled="1"/>
            </a:gradFill>
          </a:ln>
        </p:spPr>
      </p:pic>
      <p:sp>
        <p:nvSpPr>
          <p:cNvPr id="2" name="TextBox 1">
            <a:extLst>
              <a:ext uri="{FF2B5EF4-FFF2-40B4-BE49-F238E27FC236}">
                <a16:creationId xmlns:a16="http://schemas.microsoft.com/office/drawing/2014/main" id="{2BCA671E-700B-6C7A-A5B6-8BA2200CD1A2}"/>
              </a:ext>
            </a:extLst>
          </p:cNvPr>
          <p:cNvSpPr txBox="1"/>
          <p:nvPr/>
        </p:nvSpPr>
        <p:spPr>
          <a:xfrm>
            <a:off x="3583172" y="2530549"/>
            <a:ext cx="4815036" cy="769441"/>
          </a:xfrm>
          <a:prstGeom prst="rect">
            <a:avLst/>
          </a:prstGeom>
          <a:noFill/>
        </p:spPr>
        <p:txBody>
          <a:bodyPr wrap="none" rtlCol="0">
            <a:spAutoFit/>
          </a:bodyPr>
          <a:lstStyle/>
          <a:p>
            <a:r>
              <a:rPr lang="sr-Latn-RS" sz="4400" dirty="0">
                <a:solidFill>
                  <a:srgbClr val="FF0000"/>
                </a:solidFill>
              </a:rPr>
              <a:t>SIGNED TXS</a:t>
            </a:r>
            <a:r>
              <a:rPr lang="en-US" sz="4400" dirty="0">
                <a:solidFill>
                  <a:srgbClr val="FF0000"/>
                </a:solidFill>
              </a:rPr>
              <a:t> PRIMER</a:t>
            </a:r>
          </a:p>
        </p:txBody>
      </p:sp>
      <p:sp>
        <p:nvSpPr>
          <p:cNvPr id="3" name="TextBox 2">
            <a:extLst>
              <a:ext uri="{FF2B5EF4-FFF2-40B4-BE49-F238E27FC236}">
                <a16:creationId xmlns:a16="http://schemas.microsoft.com/office/drawing/2014/main" id="{FE57C01A-9E8F-D751-E69C-3B261BB6FDE7}"/>
              </a:ext>
            </a:extLst>
          </p:cNvPr>
          <p:cNvSpPr txBox="1"/>
          <p:nvPr/>
        </p:nvSpPr>
        <p:spPr>
          <a:xfrm>
            <a:off x="-14356" y="6393899"/>
            <a:ext cx="12191999" cy="461665"/>
          </a:xfrm>
          <a:prstGeom prst="rect">
            <a:avLst/>
          </a:prstGeom>
          <a:noFill/>
        </p:spPr>
        <p:txBody>
          <a:bodyPr wrap="square" rtlCol="0">
            <a:spAutoFit/>
          </a:bodyPr>
          <a:lstStyle/>
          <a:p>
            <a:pPr algn="ctr">
              <a:spcAft>
                <a:spcPts val="1200"/>
              </a:spcAft>
            </a:pPr>
            <a:r>
              <a:rPr lang="sr-Latn-RS" sz="2400" dirty="0">
                <a:solidFill>
                  <a:srgbClr val="A53F52"/>
                </a:solidFill>
                <a:latin typeface="Calibri" panose="020F0502020204030204"/>
              </a:rPr>
              <a:t>Šta sprečava Marka da izmeni svoju prethodnu transakciju nakon što ju je Sofija obradila</a:t>
            </a:r>
            <a:r>
              <a:rPr lang="en-US" sz="2400" dirty="0">
                <a:solidFill>
                  <a:srgbClr val="A53F52"/>
                </a:solidFill>
                <a:latin typeface="Calibri" panose="020F0502020204030204"/>
              </a:rPr>
              <a:t> ?</a:t>
            </a:r>
            <a:endParaRPr lang="sr-Latn-RS" sz="2400" dirty="0">
              <a:solidFill>
                <a:srgbClr val="A53F52"/>
              </a:solidFill>
              <a:latin typeface="Calibri" panose="020F0502020204030204"/>
            </a:endParaRPr>
          </a:p>
        </p:txBody>
      </p:sp>
    </p:spTree>
    <p:extLst>
      <p:ext uri="{BB962C8B-B14F-4D97-AF65-F5344CB8AC3E}">
        <p14:creationId xmlns:p14="http://schemas.microsoft.com/office/powerpoint/2010/main" val="3150164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510448"/>
            <a:ext cx="5761599" cy="4555093"/>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se s</a:t>
            </a:r>
            <a:r>
              <a:rPr lang="sr-Latn-RS" sz="2000" dirty="0">
                <a:solidFill>
                  <a:sysClr val="windowText" lastClr="000000"/>
                </a:solidFill>
                <a:latin typeface="Calibri" panose="020F0502020204030204"/>
              </a:rPr>
              <a:t>astoji od </a:t>
            </a:r>
            <a:r>
              <a:rPr lang="sr-Latn-RS" sz="2000" dirty="0">
                <a:solidFill>
                  <a:srgbClr val="A53F52"/>
                </a:solidFill>
                <a:latin typeface="Calibri" panose="020F0502020204030204"/>
              </a:rPr>
              <a:t>nepromenljivih</a:t>
            </a:r>
            <a:r>
              <a:rPr lang="sr-Latn-RS" sz="2000" dirty="0">
                <a:solidFill>
                  <a:sysClr val="windowText" lastClr="000000"/>
                </a:solidFill>
                <a:latin typeface="Calibri" panose="020F0502020204030204"/>
              </a:rPr>
              <a:t> blokova podataka koji su povezani zajedno u lanac (block+chain)</a:t>
            </a:r>
          </a:p>
          <a:p>
            <a:pPr>
              <a:spcAft>
                <a:spcPts val="1200"/>
              </a:spcAft>
            </a:pPr>
            <a:r>
              <a:rPr lang="en-US" sz="2000" dirty="0" err="1">
                <a:solidFill>
                  <a:sysClr val="windowText" lastClr="000000"/>
                </a:solidFill>
                <a:latin typeface="Calibri" panose="020F0502020204030204"/>
              </a:rPr>
              <a:t>Fo</a:t>
            </a:r>
            <a:r>
              <a:rPr lang="sr-Latn-RS" sz="2000" dirty="0">
                <a:solidFill>
                  <a:sysClr val="windowText" lastClr="000000"/>
                </a:solidFill>
                <a:latin typeface="Calibri" panose="020F0502020204030204"/>
              </a:rPr>
              <a:t>k</a:t>
            </a:r>
            <a:r>
              <a:rPr lang="en-US" sz="2000" dirty="0">
                <a:solidFill>
                  <a:sysClr val="windowText" lastClr="000000"/>
                </a:solidFill>
                <a:latin typeface="Calibri" panose="020F0502020204030204"/>
              </a:rPr>
              <a:t>us </a:t>
            </a:r>
            <a:r>
              <a:rPr lang="sr-Latn-RS" sz="2000" dirty="0">
                <a:solidFill>
                  <a:sysClr val="windowText" lastClr="000000"/>
                </a:solidFill>
                <a:latin typeface="Calibri" panose="020F0502020204030204"/>
              </a:rPr>
              <a:t>rada će biti na najširu primenu – </a:t>
            </a:r>
            <a:r>
              <a:rPr lang="sr-Latn-RS" sz="2000" dirty="0">
                <a:solidFill>
                  <a:srgbClr val="A53F52"/>
                </a:solidFill>
                <a:latin typeface="Calibri" panose="020F0502020204030204"/>
              </a:rPr>
              <a:t>kriptovalute</a:t>
            </a:r>
          </a:p>
          <a:p>
            <a:pPr>
              <a:spcAft>
                <a:spcPts val="1200"/>
              </a:spcAft>
            </a:pPr>
            <a:r>
              <a:rPr lang="sr-Latn-RS" sz="2000" dirty="0">
                <a:solidFill>
                  <a:sysClr val="windowText" lastClr="000000"/>
                </a:solidFill>
                <a:latin typeface="Calibri" panose="020F0502020204030204"/>
              </a:rPr>
              <a:t>Kriptovalute su implementirane u </a:t>
            </a:r>
            <a:r>
              <a:rPr lang="sr-Latn-RS" sz="2000" dirty="0">
                <a:solidFill>
                  <a:srgbClr val="A53F52"/>
                </a:solidFill>
                <a:latin typeface="Calibri" panose="020F0502020204030204"/>
              </a:rPr>
              <a:t>distribuiranim sistemima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pomo</a:t>
            </a:r>
            <a:r>
              <a:rPr lang="sr-Latn-RS" sz="2000" dirty="0">
                <a:solidFill>
                  <a:sysClr val="windowText" lastClr="000000"/>
                </a:solidFill>
                <a:latin typeface="Calibri" panose="020F0502020204030204"/>
              </a:rPr>
              <a:t>ću </a:t>
            </a:r>
            <a:r>
              <a:rPr lang="sr-Latn-RS" sz="2000" dirty="0">
                <a:solidFill>
                  <a:srgbClr val="A53F52"/>
                </a:solidFill>
                <a:latin typeface="Calibri" panose="020F0502020204030204"/>
              </a:rPr>
              <a:t>javnih digitalnih ledgera</a:t>
            </a:r>
          </a:p>
          <a:p>
            <a:pPr>
              <a:spcAft>
                <a:spcPts val="1200"/>
              </a:spcAft>
            </a:pP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Distribuirani sistem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komponente sistema se nalaze na različitim uređajima koji međusobno komuniciraju kroz mrežu</a:t>
            </a:r>
          </a:p>
          <a:p>
            <a:pPr>
              <a:spcAft>
                <a:spcPts val="1200"/>
              </a:spcAft>
            </a:pP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Digitalni ledger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fajl koji sadrži račune i transakcije</a:t>
            </a:r>
            <a:endPar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endParaRPr>
          </a:p>
          <a:p>
            <a:pPr>
              <a:spcAft>
                <a:spcPts val="1200"/>
              </a:spcAft>
            </a:pPr>
            <a:r>
              <a:rPr lang="sr-Latn-RS" sz="2000" dirty="0">
                <a:solidFill>
                  <a:sysClr val="windowText" lastClr="000000"/>
                </a:solidFill>
                <a:latin typeface="Calibri" panose="020F0502020204030204"/>
              </a:rPr>
              <a:t>Pod blockchainom se u glavnom podrazumeva struktura podataka koja sadrži digitalni ledger</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861774"/>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UVOD U BLOCKCHAIN</a:t>
            </a:r>
          </a:p>
          <a:p>
            <a:endParaRPr lang="en-US" dirty="0"/>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l="20196" r="2019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205985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Potrebno je namerno uvesti problem koji je računarima komplikovan za rešavanje</a:t>
            </a:r>
          </a:p>
        </p:txBody>
      </p:sp>
      <p:sp>
        <p:nvSpPr>
          <p:cNvPr id="2" name="TextBox 1">
            <a:extLst>
              <a:ext uri="{FF2B5EF4-FFF2-40B4-BE49-F238E27FC236}">
                <a16:creationId xmlns:a16="http://schemas.microsoft.com/office/drawing/2014/main" id="{698CC199-6201-01D9-387A-04C5D79505F0}"/>
              </a:ext>
            </a:extLst>
          </p:cNvPr>
          <p:cNvSpPr txBox="1"/>
          <p:nvPr/>
        </p:nvSpPr>
        <p:spPr>
          <a:xfrm>
            <a:off x="542486" y="4250140"/>
            <a:ext cx="11107027" cy="1477328"/>
          </a:xfrm>
          <a:prstGeom prst="rect">
            <a:avLst/>
          </a:prstGeom>
          <a:noFill/>
        </p:spPr>
        <p:txBody>
          <a:bodyPr wrap="square" rtlCol="0">
            <a:spAutoFit/>
          </a:bodyPr>
          <a:lstStyle/>
          <a:p>
            <a:pPr>
              <a:spcAft>
                <a:spcPts val="1200"/>
              </a:spcAft>
            </a:pPr>
            <a:r>
              <a:rPr lang="sr-Latn-RS" sz="2000" dirty="0">
                <a:latin typeface="Calibri" panose="020F0502020204030204"/>
              </a:rPr>
              <a:t>Jedan od mogućih načina </a:t>
            </a:r>
            <a:r>
              <a:rPr lang="en-US" sz="2000" dirty="0">
                <a:latin typeface="Calibri" panose="020F0502020204030204"/>
              </a:rPr>
              <a:t>da </a:t>
            </a:r>
            <a:r>
              <a:rPr lang="en-US" sz="2000" dirty="0" err="1">
                <a:latin typeface="Calibri" panose="020F0502020204030204"/>
              </a:rPr>
              <a:t>ovo</a:t>
            </a:r>
            <a:r>
              <a:rPr lang="en-US" sz="2000" dirty="0">
                <a:latin typeface="Calibri" panose="020F0502020204030204"/>
              </a:rPr>
              <a:t> </a:t>
            </a:r>
            <a:r>
              <a:rPr lang="en-US" sz="2000" dirty="0" err="1">
                <a:latin typeface="Calibri" panose="020F0502020204030204"/>
              </a:rPr>
              <a:t>postignemo</a:t>
            </a:r>
            <a:r>
              <a:rPr lang="en-US" sz="2000" dirty="0">
                <a:latin typeface="Calibri" panose="020F0502020204030204"/>
              </a:rPr>
              <a:t> </a:t>
            </a:r>
            <a:r>
              <a:rPr lang="sr-Latn-RS" sz="2000" dirty="0">
                <a:latin typeface="Calibri" panose="020F0502020204030204"/>
              </a:rPr>
              <a:t>jeste rudarenje (mining) – i za nove blokove i za izmenu starih</a:t>
            </a:r>
          </a:p>
          <a:p>
            <a:pPr>
              <a:spcAft>
                <a:spcPts val="1200"/>
              </a:spcAft>
            </a:pPr>
            <a:r>
              <a:rPr lang="sr-Latn-RS" sz="2000" dirty="0">
                <a:latin typeface="Calibri" panose="020F0502020204030204"/>
              </a:rPr>
              <a:t>Znamo već da je (računarski) nemoguće dobiti ulaz heš funkcije na osnovu izlaza – jedini način je testiranje svih mogućih kombinacija ulaza dok ne dobijemo željeni izlaz</a:t>
            </a:r>
          </a:p>
        </p:txBody>
      </p:sp>
      <p:sp>
        <p:nvSpPr>
          <p:cNvPr id="5" name="Rectangle 4">
            <a:extLst>
              <a:ext uri="{FF2B5EF4-FFF2-40B4-BE49-F238E27FC236}">
                <a16:creationId xmlns:a16="http://schemas.microsoft.com/office/drawing/2014/main" id="{C2337205-D8C9-2D4C-89C3-35EF6E71FDAE}"/>
              </a:ext>
            </a:extLst>
          </p:cNvPr>
          <p:cNvSpPr/>
          <p:nvPr/>
        </p:nvSpPr>
        <p:spPr>
          <a:xfrm>
            <a:off x="1405287" y="2507515"/>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DE93B73-565E-A5B9-2BAF-9740181309A8}"/>
              </a:ext>
            </a:extLst>
          </p:cNvPr>
          <p:cNvGrpSpPr/>
          <p:nvPr/>
        </p:nvGrpSpPr>
        <p:grpSpPr>
          <a:xfrm>
            <a:off x="2358188" y="2507515"/>
            <a:ext cx="1394060" cy="936404"/>
            <a:chOff x="2358188" y="2141980"/>
            <a:chExt cx="1394060" cy="936404"/>
          </a:xfrm>
        </p:grpSpPr>
        <p:sp>
          <p:nvSpPr>
            <p:cNvPr id="7" name="Rectangle 6">
              <a:extLst>
                <a:ext uri="{FF2B5EF4-FFF2-40B4-BE49-F238E27FC236}">
                  <a16:creationId xmlns:a16="http://schemas.microsoft.com/office/drawing/2014/main" id="{7025F3A6-9321-AD23-E68B-86C44F45D815}"/>
                </a:ext>
              </a:extLst>
            </p:cNvPr>
            <p:cNvSpPr/>
            <p:nvPr/>
          </p:nvSpPr>
          <p:spPr>
            <a:xfrm>
              <a:off x="2799347"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08D3DD9-C9DF-2D58-E8D5-31591541B5D3}"/>
                </a:ext>
              </a:extLst>
            </p:cNvPr>
            <p:cNvCxnSpPr>
              <a:cxnSpLocks/>
              <a:stCxn id="5" idx="3"/>
              <a:endCxn id="7" idx="1"/>
            </p:cNvCxnSpPr>
            <p:nvPr/>
          </p:nvCxnSpPr>
          <p:spPr>
            <a:xfrm>
              <a:off x="2358188" y="2600557"/>
              <a:ext cx="441159" cy="96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8" name="Group 17">
            <a:extLst>
              <a:ext uri="{FF2B5EF4-FFF2-40B4-BE49-F238E27FC236}">
                <a16:creationId xmlns:a16="http://schemas.microsoft.com/office/drawing/2014/main" id="{8263ADD5-7639-253F-09AA-68A8C2C25E15}"/>
              </a:ext>
            </a:extLst>
          </p:cNvPr>
          <p:cNvGrpSpPr/>
          <p:nvPr/>
        </p:nvGrpSpPr>
        <p:grpSpPr>
          <a:xfrm>
            <a:off x="3761873" y="2507515"/>
            <a:ext cx="1403685" cy="936404"/>
            <a:chOff x="3752248" y="2141980"/>
            <a:chExt cx="1403685" cy="936404"/>
          </a:xfrm>
        </p:grpSpPr>
        <p:sp>
          <p:nvSpPr>
            <p:cNvPr id="8" name="Rectangle 7">
              <a:extLst>
                <a:ext uri="{FF2B5EF4-FFF2-40B4-BE49-F238E27FC236}">
                  <a16:creationId xmlns:a16="http://schemas.microsoft.com/office/drawing/2014/main" id="{C1C0A9F4-A19B-4984-8901-859833435B2A}"/>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5DC178C-3D77-AC4D-EF4A-356991E4BFD9}"/>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7" name="Group 16">
            <a:extLst>
              <a:ext uri="{FF2B5EF4-FFF2-40B4-BE49-F238E27FC236}">
                <a16:creationId xmlns:a16="http://schemas.microsoft.com/office/drawing/2014/main" id="{A54739F3-7681-D9F6-9F2B-F4A4D8564D66}"/>
              </a:ext>
            </a:extLst>
          </p:cNvPr>
          <p:cNvGrpSpPr/>
          <p:nvPr/>
        </p:nvGrpSpPr>
        <p:grpSpPr>
          <a:xfrm>
            <a:off x="5165558" y="2507514"/>
            <a:ext cx="1403685" cy="936404"/>
            <a:chOff x="5155933" y="2141979"/>
            <a:chExt cx="1403685" cy="936404"/>
          </a:xfrm>
        </p:grpSpPr>
        <p:sp>
          <p:nvSpPr>
            <p:cNvPr id="10" name="Rectangle 9">
              <a:extLst>
                <a:ext uri="{FF2B5EF4-FFF2-40B4-BE49-F238E27FC236}">
                  <a16:creationId xmlns:a16="http://schemas.microsoft.com/office/drawing/2014/main" id="{27911262-1B21-3F34-D285-56CCCF573B2F}"/>
                </a:ext>
              </a:extLst>
            </p:cNvPr>
            <p:cNvSpPr/>
            <p:nvPr/>
          </p:nvSpPr>
          <p:spPr>
            <a:xfrm>
              <a:off x="5606717" y="2141979"/>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8D80580-324F-D50E-C11C-56F86F4143AC}"/>
                </a:ext>
              </a:extLst>
            </p:cNvPr>
            <p:cNvCxnSpPr/>
            <p:nvPr/>
          </p:nvCxnSpPr>
          <p:spPr>
            <a:xfrm>
              <a:off x="5155933"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1" name="Group 20">
            <a:extLst>
              <a:ext uri="{FF2B5EF4-FFF2-40B4-BE49-F238E27FC236}">
                <a16:creationId xmlns:a16="http://schemas.microsoft.com/office/drawing/2014/main" id="{D08FE2D7-15E7-1D96-2760-D700FA587575}"/>
              </a:ext>
            </a:extLst>
          </p:cNvPr>
          <p:cNvGrpSpPr/>
          <p:nvPr/>
        </p:nvGrpSpPr>
        <p:grpSpPr>
          <a:xfrm>
            <a:off x="5165812" y="2509897"/>
            <a:ext cx="1403685" cy="936404"/>
            <a:chOff x="3752248" y="2141980"/>
            <a:chExt cx="1403685" cy="936404"/>
          </a:xfrm>
        </p:grpSpPr>
        <p:sp>
          <p:nvSpPr>
            <p:cNvPr id="22" name="Rectangle 21">
              <a:extLst>
                <a:ext uri="{FF2B5EF4-FFF2-40B4-BE49-F238E27FC236}">
                  <a16:creationId xmlns:a16="http://schemas.microsoft.com/office/drawing/2014/main" id="{72F4B786-14D8-FDFC-F97A-919690564E8F}"/>
                </a:ext>
              </a:extLst>
            </p:cNvPr>
            <p:cNvSpPr/>
            <p:nvPr/>
          </p:nvSpPr>
          <p:spPr>
            <a:xfrm>
              <a:off x="4203032" y="2141980"/>
              <a:ext cx="952901" cy="936404"/>
            </a:xfrm>
            <a:prstGeom prst="rect">
              <a:avLst/>
            </a:prstGeom>
            <a:solidFill>
              <a:schemeClr val="accent2">
                <a:lumMod val="60000"/>
                <a:lumOff val="40000"/>
              </a:schemeClr>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09665F4-5856-CB2E-B832-BB80C12AAF08}"/>
                </a:ext>
              </a:extLst>
            </p:cNvPr>
            <p:cNvCxnSpPr/>
            <p:nvPr/>
          </p:nvCxnSpPr>
          <p:spPr>
            <a:xfrm>
              <a:off x="3752248" y="2610182"/>
              <a:ext cx="450784"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24" name="Group 23">
            <a:extLst>
              <a:ext uri="{FF2B5EF4-FFF2-40B4-BE49-F238E27FC236}">
                <a16:creationId xmlns:a16="http://schemas.microsoft.com/office/drawing/2014/main" id="{D6FF4DB3-3FA6-09D7-754D-1B5654405085}"/>
              </a:ext>
            </a:extLst>
          </p:cNvPr>
          <p:cNvGrpSpPr/>
          <p:nvPr/>
        </p:nvGrpSpPr>
        <p:grpSpPr>
          <a:xfrm>
            <a:off x="6569243" y="2510604"/>
            <a:ext cx="1403685" cy="936404"/>
            <a:chOff x="3752248" y="2141980"/>
            <a:chExt cx="1403685" cy="936404"/>
          </a:xfrm>
        </p:grpSpPr>
        <p:sp>
          <p:nvSpPr>
            <p:cNvPr id="26" name="Rectangle 25">
              <a:extLst>
                <a:ext uri="{FF2B5EF4-FFF2-40B4-BE49-F238E27FC236}">
                  <a16:creationId xmlns:a16="http://schemas.microsoft.com/office/drawing/2014/main" id="{5402A378-E803-944D-0D55-1B7E0073E34F}"/>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F581F161-44D5-4565-6BA4-92F852300F7C}"/>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9" name="Group 28">
            <a:extLst>
              <a:ext uri="{FF2B5EF4-FFF2-40B4-BE49-F238E27FC236}">
                <a16:creationId xmlns:a16="http://schemas.microsoft.com/office/drawing/2014/main" id="{578B5F0D-E35E-2E3B-3B7B-01527CA46A0D}"/>
              </a:ext>
            </a:extLst>
          </p:cNvPr>
          <p:cNvGrpSpPr/>
          <p:nvPr/>
        </p:nvGrpSpPr>
        <p:grpSpPr>
          <a:xfrm>
            <a:off x="5163857" y="2509897"/>
            <a:ext cx="1403685" cy="936404"/>
            <a:chOff x="3752248" y="2141980"/>
            <a:chExt cx="1403685" cy="936404"/>
          </a:xfrm>
          <a:solidFill>
            <a:srgbClr val="DB4545"/>
          </a:solidFill>
        </p:grpSpPr>
        <p:sp>
          <p:nvSpPr>
            <p:cNvPr id="30" name="Rectangle 29">
              <a:extLst>
                <a:ext uri="{FF2B5EF4-FFF2-40B4-BE49-F238E27FC236}">
                  <a16:creationId xmlns:a16="http://schemas.microsoft.com/office/drawing/2014/main" id="{24E0EF85-2679-2DD3-39F0-ECF63B9347A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E89998F-23B5-C8AE-D04B-D6748582F77B}"/>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6" name="Group 35">
            <a:extLst>
              <a:ext uri="{FF2B5EF4-FFF2-40B4-BE49-F238E27FC236}">
                <a16:creationId xmlns:a16="http://schemas.microsoft.com/office/drawing/2014/main" id="{9C286B1D-561F-DE70-41EA-199688ED2834}"/>
              </a:ext>
            </a:extLst>
          </p:cNvPr>
          <p:cNvGrpSpPr/>
          <p:nvPr/>
        </p:nvGrpSpPr>
        <p:grpSpPr>
          <a:xfrm>
            <a:off x="6570603" y="2510541"/>
            <a:ext cx="1403685" cy="936404"/>
            <a:chOff x="3752248" y="2141980"/>
            <a:chExt cx="1403685" cy="936404"/>
          </a:xfrm>
          <a:solidFill>
            <a:schemeClr val="accent2">
              <a:lumMod val="60000"/>
              <a:lumOff val="40000"/>
            </a:schemeClr>
          </a:solidFill>
        </p:grpSpPr>
        <p:sp>
          <p:nvSpPr>
            <p:cNvPr id="37" name="Rectangle 36">
              <a:extLst>
                <a:ext uri="{FF2B5EF4-FFF2-40B4-BE49-F238E27FC236}">
                  <a16:creationId xmlns:a16="http://schemas.microsoft.com/office/drawing/2014/main" id="{420162C7-182D-8B51-7C02-261873C94AC0}"/>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DFDA39D-682E-26DB-2F39-F26AF22B118A}"/>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9" name="Group 38">
            <a:extLst>
              <a:ext uri="{FF2B5EF4-FFF2-40B4-BE49-F238E27FC236}">
                <a16:creationId xmlns:a16="http://schemas.microsoft.com/office/drawing/2014/main" id="{DA2E2D44-82F6-175F-6818-6E9202A2FDC2}"/>
              </a:ext>
            </a:extLst>
          </p:cNvPr>
          <p:cNvGrpSpPr/>
          <p:nvPr/>
        </p:nvGrpSpPr>
        <p:grpSpPr>
          <a:xfrm>
            <a:off x="7972928" y="2504425"/>
            <a:ext cx="1403685" cy="936404"/>
            <a:chOff x="3752248" y="2141980"/>
            <a:chExt cx="1403685" cy="936404"/>
          </a:xfrm>
        </p:grpSpPr>
        <p:sp>
          <p:nvSpPr>
            <p:cNvPr id="40" name="Rectangle 39">
              <a:extLst>
                <a:ext uri="{FF2B5EF4-FFF2-40B4-BE49-F238E27FC236}">
                  <a16:creationId xmlns:a16="http://schemas.microsoft.com/office/drawing/2014/main" id="{050C780F-AA86-6CCE-33D0-EDB3EDF9FF74}"/>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F564018-74BF-B58A-39CE-974147B28183}"/>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5" name="Group 44">
            <a:extLst>
              <a:ext uri="{FF2B5EF4-FFF2-40B4-BE49-F238E27FC236}">
                <a16:creationId xmlns:a16="http://schemas.microsoft.com/office/drawing/2014/main" id="{C97C08B1-C7EA-C7B0-30BD-0E0B6D017AEC}"/>
              </a:ext>
            </a:extLst>
          </p:cNvPr>
          <p:cNvGrpSpPr/>
          <p:nvPr/>
        </p:nvGrpSpPr>
        <p:grpSpPr>
          <a:xfrm>
            <a:off x="9374912" y="2504425"/>
            <a:ext cx="1403685" cy="936404"/>
            <a:chOff x="3752248" y="2141980"/>
            <a:chExt cx="1403685" cy="936404"/>
          </a:xfrm>
        </p:grpSpPr>
        <p:sp>
          <p:nvSpPr>
            <p:cNvPr id="47" name="Rectangle 46">
              <a:extLst>
                <a:ext uri="{FF2B5EF4-FFF2-40B4-BE49-F238E27FC236}">
                  <a16:creationId xmlns:a16="http://schemas.microsoft.com/office/drawing/2014/main" id="{9CB59730-E84D-E9B9-B55C-CECA51CCC235}"/>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E3E68528-875B-AA20-14D8-DCF7E0D7C431}"/>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2" name="Group 51">
            <a:extLst>
              <a:ext uri="{FF2B5EF4-FFF2-40B4-BE49-F238E27FC236}">
                <a16:creationId xmlns:a16="http://schemas.microsoft.com/office/drawing/2014/main" id="{84FDC3FF-E838-74DC-05E7-AF501345B321}"/>
              </a:ext>
            </a:extLst>
          </p:cNvPr>
          <p:cNvGrpSpPr/>
          <p:nvPr/>
        </p:nvGrpSpPr>
        <p:grpSpPr>
          <a:xfrm>
            <a:off x="6570603" y="2509899"/>
            <a:ext cx="1403685" cy="936404"/>
            <a:chOff x="3752248" y="2141980"/>
            <a:chExt cx="1403685" cy="936404"/>
          </a:xfrm>
          <a:solidFill>
            <a:srgbClr val="DB4545"/>
          </a:solidFill>
        </p:grpSpPr>
        <p:sp>
          <p:nvSpPr>
            <p:cNvPr id="53" name="Rectangle 52">
              <a:extLst>
                <a:ext uri="{FF2B5EF4-FFF2-40B4-BE49-F238E27FC236}">
                  <a16:creationId xmlns:a16="http://schemas.microsoft.com/office/drawing/2014/main" id="{60B4ECC9-ED83-86DB-3826-D91007C30EC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71A3E7DC-5A8C-8825-8846-E90BC5181254}"/>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9846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50"/>
                                        <p:tgtEl>
                                          <p:spTgt spid="21"/>
                                        </p:tgtEl>
                                      </p:cBhvr>
                                    </p:animEffect>
                                  </p:childTnLst>
                                </p:cTn>
                              </p:par>
                              <p:par>
                                <p:cTn id="13" presetID="10" presetClass="exit" presetSubtype="0" fill="hold" nodeType="withEffect">
                                  <p:stCondLst>
                                    <p:cond delay="0"/>
                                  </p:stCondLst>
                                  <p:childTnLst>
                                    <p:animEffect transition="out" filter="fade">
                                      <p:cBhvr>
                                        <p:cTn id="14" dur="250"/>
                                        <p:tgtEl>
                                          <p:spTgt spid="17"/>
                                        </p:tgtEl>
                                      </p:cBhvr>
                                    </p:animEffect>
                                    <p:set>
                                      <p:cBhvr>
                                        <p:cTn id="15" dur="1" fill="hold">
                                          <p:stCondLst>
                                            <p:cond delay="249"/>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25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250"/>
                                        <p:tgtEl>
                                          <p:spTgt spid="29"/>
                                        </p:tgtEl>
                                      </p:cBhvr>
                                    </p:animEffect>
                                  </p:childTnLst>
                                </p:cTn>
                              </p:par>
                              <p:par>
                                <p:cTn id="26" presetID="10" presetClass="exit" presetSubtype="0" fill="hold" nodeType="withEffect">
                                  <p:stCondLst>
                                    <p:cond delay="0"/>
                                  </p:stCondLst>
                                  <p:childTnLst>
                                    <p:animEffect transition="out" filter="fade">
                                      <p:cBhvr>
                                        <p:cTn id="27" dur="250"/>
                                        <p:tgtEl>
                                          <p:spTgt spid="21"/>
                                        </p:tgtEl>
                                      </p:cBhvr>
                                    </p:animEffect>
                                    <p:set>
                                      <p:cBhvr>
                                        <p:cTn id="28" dur="1" fill="hold">
                                          <p:stCondLst>
                                            <p:cond delay="249"/>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xit" presetSubtype="0" fill="hold" nodeType="withEffect">
                                  <p:stCondLst>
                                    <p:cond delay="0"/>
                                  </p:stCondLst>
                                  <p:childTnLst>
                                    <p:animEffect transition="out" filter="fade">
                                      <p:cBhvr>
                                        <p:cTn id="35" dur="250"/>
                                        <p:tgtEl>
                                          <p:spTgt spid="24"/>
                                        </p:tgtEl>
                                      </p:cBhvr>
                                    </p:animEffect>
                                    <p:set>
                                      <p:cBhvr>
                                        <p:cTn id="36" dur="1" fill="hold">
                                          <p:stCondLst>
                                            <p:cond delay="249"/>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25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25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250"/>
                                        <p:tgtEl>
                                          <p:spTgt spid="52"/>
                                        </p:tgtEl>
                                      </p:cBhvr>
                                    </p:animEffect>
                                  </p:childTnLst>
                                </p:cTn>
                              </p:par>
                              <p:par>
                                <p:cTn id="52" presetID="10" presetClass="exit" presetSubtype="0" fill="hold" nodeType="withEffect">
                                  <p:stCondLst>
                                    <p:cond delay="0"/>
                                  </p:stCondLst>
                                  <p:childTnLst>
                                    <p:animEffect transition="out" filter="fade">
                                      <p:cBhvr>
                                        <p:cTn id="53" dur="250"/>
                                        <p:tgtEl>
                                          <p:spTgt spid="36"/>
                                        </p:tgtEl>
                                      </p:cBhvr>
                                    </p:animEffect>
                                    <p:set>
                                      <p:cBhvr>
                                        <p:cTn id="54" dur="1" fill="hold">
                                          <p:stCondLst>
                                            <p:cond delay="24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4" y="1510448"/>
            <a:ext cx="11209961" cy="1785104"/>
          </a:xfrm>
          <a:prstGeom prst="rect">
            <a:avLst/>
          </a:prstGeom>
          <a:noFill/>
        </p:spPr>
        <p:txBody>
          <a:bodyPr wrap="square" rtlCol="0">
            <a:spAutoFit/>
          </a:bodyPr>
          <a:lstStyle/>
          <a:p>
            <a:pPr>
              <a:spcAft>
                <a:spcPts val="1200"/>
              </a:spcAft>
            </a:pPr>
            <a:r>
              <a:rPr lang="sr-Latn-RS" sz="2000" dirty="0">
                <a:latin typeface="Calibri" panose="020F0502020204030204"/>
              </a:rPr>
              <a:t>Postavljamo uslov da željeni heš izlaz bloka mora da bude manji ili jednak nekoj vrednosti</a:t>
            </a:r>
          </a:p>
          <a:p>
            <a:pPr>
              <a:spcAft>
                <a:spcPts val="1200"/>
              </a:spcAft>
            </a:pPr>
            <a:r>
              <a:rPr lang="sr-Latn-RS" sz="2000" dirty="0">
                <a:latin typeface="Calibri" panose="020F0502020204030204"/>
              </a:rPr>
              <a:t>Maksimalnu moguću heš vrednost možemo podesiti pomoću težine (</a:t>
            </a:r>
            <a:r>
              <a:rPr lang="sr-Latn-RS" sz="2000" dirty="0">
                <a:solidFill>
                  <a:srgbClr val="A53F52"/>
                </a:solidFill>
                <a:latin typeface="Calibri" panose="020F0502020204030204"/>
              </a:rPr>
              <a:t>difficulty</a:t>
            </a:r>
            <a:r>
              <a:rPr lang="sr-Latn-RS" sz="2000" dirty="0">
                <a:latin typeface="Calibri" panose="020F0502020204030204"/>
              </a:rPr>
              <a:t>)</a:t>
            </a:r>
          </a:p>
          <a:p>
            <a:pPr>
              <a:spcAft>
                <a:spcPts val="1200"/>
              </a:spcAft>
            </a:pPr>
            <a:r>
              <a:rPr lang="sr-Latn-RS" sz="2000" dirty="0">
                <a:solidFill>
                  <a:sysClr val="windowText" lastClr="000000"/>
                </a:solidFill>
                <a:latin typeface="Calibri" panose="020F0502020204030204"/>
              </a:rPr>
              <a:t>1 na 1 preslikavanje</a:t>
            </a:r>
          </a:p>
          <a:p>
            <a:pPr>
              <a:spcAft>
                <a:spcPts val="1200"/>
              </a:spcAft>
            </a:pPr>
            <a:r>
              <a:rPr lang="sr-Latn-RS" sz="2000" dirty="0">
                <a:solidFill>
                  <a:sysClr val="windowText" lastClr="000000"/>
                </a:solidFill>
                <a:latin typeface="Calibri" panose="020F0502020204030204"/>
              </a:rPr>
              <a:t>Pošto je posebno polje - moguće je menjati težinu od bloka do bloka u zavisnosti od broja korisnika sistema</a:t>
            </a:r>
          </a:p>
        </p:txBody>
      </p:sp>
      <p:pic>
        <p:nvPicPr>
          <p:cNvPr id="9" name="Picture Placeholder 7">
            <a:extLst>
              <a:ext uri="{FF2B5EF4-FFF2-40B4-BE49-F238E27FC236}">
                <a16:creationId xmlns:a16="http://schemas.microsoft.com/office/drawing/2014/main" id="{260A4173-EF69-A304-0150-82043AFA40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086" y="3746636"/>
            <a:ext cx="11973828" cy="2077550"/>
          </a:xfrm>
          <a:prstGeom prst="rect">
            <a:avLst/>
          </a:prstGeom>
          <a:ln w="19050">
            <a:gradFill>
              <a:gsLst>
                <a:gs pos="0">
                  <a:srgbClr val="01023B"/>
                </a:gs>
                <a:gs pos="25000">
                  <a:srgbClr val="A53F52"/>
                </a:gs>
                <a:gs pos="100000">
                  <a:srgbClr val="EA9A5C"/>
                </a:gs>
              </a:gsLst>
              <a:lin ang="5400000" scaled="1"/>
            </a:gradFill>
          </a:ln>
        </p:spPr>
      </p:pic>
      <p:sp>
        <p:nvSpPr>
          <p:cNvPr id="11" name="TextBox 10">
            <a:extLst>
              <a:ext uri="{FF2B5EF4-FFF2-40B4-BE49-F238E27FC236}">
                <a16:creationId xmlns:a16="http://schemas.microsoft.com/office/drawing/2014/main" id="{03434BC2-74A6-1AC6-3A6A-ADA98448CD89}"/>
              </a:ext>
            </a:extLst>
          </p:cNvPr>
          <p:cNvSpPr txBox="1"/>
          <p:nvPr/>
        </p:nvSpPr>
        <p:spPr>
          <a:xfrm>
            <a:off x="3593720" y="4163747"/>
            <a:ext cx="5107488" cy="769441"/>
          </a:xfrm>
          <a:prstGeom prst="rect">
            <a:avLst/>
          </a:prstGeom>
          <a:noFill/>
        </p:spPr>
        <p:txBody>
          <a:bodyPr wrap="none" rtlCol="0">
            <a:spAutoFit/>
          </a:bodyPr>
          <a:lstStyle/>
          <a:p>
            <a:r>
              <a:rPr lang="sr-Latn-RS" sz="4400" dirty="0">
                <a:solidFill>
                  <a:srgbClr val="FF0000"/>
                </a:solidFill>
              </a:rPr>
              <a:t>MINING DIFF</a:t>
            </a:r>
            <a:r>
              <a:rPr lang="en-US" sz="4400" dirty="0">
                <a:solidFill>
                  <a:srgbClr val="FF0000"/>
                </a:solidFill>
              </a:rPr>
              <a:t> PRIMER</a:t>
            </a:r>
          </a:p>
        </p:txBody>
      </p:sp>
      <p:sp>
        <p:nvSpPr>
          <p:cNvPr id="12" name="TextBox 11">
            <a:extLst>
              <a:ext uri="{FF2B5EF4-FFF2-40B4-BE49-F238E27FC236}">
                <a16:creationId xmlns:a16="http://schemas.microsoft.com/office/drawing/2014/main" id="{14ED0F44-B5E0-325A-2033-7E7C0AA0C687}"/>
              </a:ext>
            </a:extLst>
          </p:cNvPr>
          <p:cNvSpPr txBox="1"/>
          <p:nvPr/>
        </p:nvSpPr>
        <p:spPr>
          <a:xfrm>
            <a:off x="1469586" y="5991625"/>
            <a:ext cx="9355756" cy="461665"/>
          </a:xfrm>
          <a:prstGeom prst="rect">
            <a:avLst/>
          </a:prstGeom>
          <a:noFill/>
        </p:spPr>
        <p:txBody>
          <a:bodyPr wrap="square" rtlCol="0">
            <a:spAutoFit/>
          </a:bodyPr>
          <a:lstStyle/>
          <a:p>
            <a:pPr algn="ctr">
              <a:spcAft>
                <a:spcPts val="1200"/>
              </a:spcAft>
            </a:pPr>
            <a:r>
              <a:rPr lang="sr-Latn-RS" sz="2400" dirty="0">
                <a:solidFill>
                  <a:srgbClr val="A53F52"/>
                </a:solidFill>
                <a:latin typeface="Calibri" panose="020F0502020204030204"/>
              </a:rPr>
              <a:t>Kako menjamo izlazni heš bloka?</a:t>
            </a:r>
          </a:p>
        </p:txBody>
      </p:sp>
    </p:spTree>
    <p:extLst>
      <p:ext uri="{BB962C8B-B14F-4D97-AF65-F5344CB8AC3E}">
        <p14:creationId xmlns:p14="http://schemas.microsoft.com/office/powerpoint/2010/main" val="4134059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NONCE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3" y="1752977"/>
            <a:ext cx="11209961" cy="163121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Nonce</a:t>
            </a:r>
            <a:r>
              <a:rPr lang="en-US" sz="2000" dirty="0">
                <a:solidFill>
                  <a:srgbClr val="A53F52"/>
                </a:solidFill>
                <a:latin typeface="Calibri" panose="020F0502020204030204"/>
              </a:rPr>
              <a:t> </a:t>
            </a:r>
            <a:r>
              <a:rPr lang="en-US" sz="2000" dirty="0">
                <a:latin typeface="Calibri" panose="020F0502020204030204"/>
              </a:rPr>
              <a:t>= </a:t>
            </a:r>
            <a:r>
              <a:rPr lang="sr-Latn-RS" sz="2000" dirty="0">
                <a:latin typeface="Calibri" panose="020F0502020204030204"/>
              </a:rPr>
              <a:t>Vrednost </a:t>
            </a:r>
            <a:r>
              <a:rPr lang="en-US" sz="2000" dirty="0" err="1">
                <a:latin typeface="Calibri" panose="020F0502020204030204"/>
              </a:rPr>
              <a:t>koju</a:t>
            </a:r>
            <a:r>
              <a:rPr lang="en-US" sz="2000" dirty="0">
                <a:latin typeface="Calibri" panose="020F0502020204030204"/>
              </a:rPr>
              <a:t> </a:t>
            </a:r>
            <a:r>
              <a:rPr lang="en-US" sz="2000" dirty="0" err="1">
                <a:latin typeface="Calibri" panose="020F0502020204030204"/>
              </a:rPr>
              <a:t>pode</a:t>
            </a:r>
            <a:r>
              <a:rPr lang="sr-Latn-RS" sz="2000" dirty="0">
                <a:latin typeface="Calibri" panose="020F0502020204030204"/>
              </a:rPr>
              <a:t>šavamo tako da heš bloka bude u odgovarajućem opsegu (da počinje sa onoliko nula kolika je težina bloka)</a:t>
            </a:r>
            <a:endParaRPr lang="en-US" sz="2000" dirty="0">
              <a:latin typeface="Calibri" panose="020F0502020204030204"/>
            </a:endParaRPr>
          </a:p>
          <a:p>
            <a:pPr>
              <a:spcAft>
                <a:spcPts val="1200"/>
              </a:spcAft>
            </a:pPr>
            <a:r>
              <a:rPr lang="en-US" sz="2000" dirty="0" err="1">
                <a:solidFill>
                  <a:srgbClr val="A53F52"/>
                </a:solidFill>
                <a:latin typeface="Calibri" panose="020F0502020204030204"/>
              </a:rPr>
              <a:t>Rudarenje</a:t>
            </a:r>
            <a:r>
              <a:rPr lang="en-US" sz="2000" dirty="0">
                <a:solidFill>
                  <a:sysClr val="windowText" lastClr="000000"/>
                </a:solidFill>
                <a:latin typeface="Calibri" panose="020F0502020204030204"/>
              </a:rPr>
              <a:t> </a:t>
            </a:r>
            <a:r>
              <a:rPr lang="en-US" sz="2000" dirty="0">
                <a:solidFill>
                  <a:srgbClr val="A53F52"/>
                </a:solidFill>
                <a:latin typeface="Calibri" panose="020F0502020204030204"/>
              </a:rPr>
              <a:t>(Mining)</a:t>
            </a:r>
            <a:r>
              <a:rPr lang="en-US" sz="2000" dirty="0">
                <a:solidFill>
                  <a:sysClr val="windowText" lastClr="000000"/>
                </a:solidFill>
                <a:latin typeface="Calibri" panose="020F0502020204030204"/>
              </a:rPr>
              <a:t> = </a:t>
            </a:r>
            <a:r>
              <a:rPr lang="en-US" sz="2000" dirty="0" err="1">
                <a:solidFill>
                  <a:sysClr val="windowText" lastClr="000000"/>
                </a:solidFill>
                <a:latin typeface="Calibri" panose="020F0502020204030204"/>
              </a:rPr>
              <a:t>Pronala</a:t>
            </a:r>
            <a:r>
              <a:rPr lang="sr-Latn-RS" sz="2000" dirty="0">
                <a:solidFill>
                  <a:sysClr val="windowText" lastClr="000000"/>
                </a:solidFill>
                <a:latin typeface="Calibri" panose="020F0502020204030204"/>
              </a:rPr>
              <a:t>ženje </a:t>
            </a:r>
            <a:r>
              <a:rPr lang="sr-Latn-RS" sz="2000" dirty="0">
                <a:solidFill>
                  <a:srgbClr val="A53F52"/>
                </a:solidFill>
                <a:latin typeface="Calibri" panose="020F0502020204030204"/>
              </a:rPr>
              <a:t>Nonce</a:t>
            </a:r>
            <a:r>
              <a:rPr lang="sr-Latn-RS" sz="2000" dirty="0">
                <a:solidFill>
                  <a:sysClr val="windowText" lastClr="000000"/>
                </a:solidFill>
                <a:latin typeface="Calibri" panose="020F0502020204030204"/>
              </a:rPr>
              <a:t> vrednosti koja daje validan heš bloka</a:t>
            </a:r>
          </a:p>
          <a:p>
            <a:pPr>
              <a:spcAft>
                <a:spcPts val="1200"/>
              </a:spcAft>
            </a:pPr>
            <a:r>
              <a:rPr lang="sr-Latn-RS" sz="2000" dirty="0">
                <a:solidFill>
                  <a:srgbClr val="A53F52"/>
                </a:solidFill>
                <a:latin typeface="Calibri" panose="020F0502020204030204"/>
              </a:rPr>
              <a:t>Rudari (Miners)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Čvorovi koji rudare i dobijaju </a:t>
            </a:r>
            <a:r>
              <a:rPr lang="sr-Latn-RS" sz="2000" dirty="0">
                <a:solidFill>
                  <a:srgbClr val="A53F52"/>
                </a:solidFill>
                <a:latin typeface="Calibri" panose="020F0502020204030204"/>
              </a:rPr>
              <a:t>Coinbase</a:t>
            </a:r>
            <a:r>
              <a:rPr lang="sr-Latn-RS" sz="2000" dirty="0">
                <a:solidFill>
                  <a:sysClr val="windowText" lastClr="000000"/>
                </a:solidFill>
                <a:latin typeface="Calibri" panose="020F0502020204030204"/>
              </a:rPr>
              <a:t> nagrade ukoliko su uspešni</a:t>
            </a:r>
          </a:p>
        </p:txBody>
      </p:sp>
      <p:sp>
        <p:nvSpPr>
          <p:cNvPr id="2" name="TextBox 1">
            <a:extLst>
              <a:ext uri="{FF2B5EF4-FFF2-40B4-BE49-F238E27FC236}">
                <a16:creationId xmlns:a16="http://schemas.microsoft.com/office/drawing/2014/main" id="{F5919C2E-E64C-B989-C392-C2277B26A85E}"/>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Uvodimo novo polje koje možemo da menjamo</a:t>
            </a:r>
          </a:p>
        </p:txBody>
      </p:sp>
      <p:pic>
        <p:nvPicPr>
          <p:cNvPr id="5" name="Picture 4">
            <a:extLst>
              <a:ext uri="{FF2B5EF4-FFF2-40B4-BE49-F238E27FC236}">
                <a16:creationId xmlns:a16="http://schemas.microsoft.com/office/drawing/2014/main" id="{7C87BC84-FB49-31A8-B264-79272BF54E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17797" y="3592634"/>
            <a:ext cx="7556405" cy="2885173"/>
          </a:xfrm>
          <a:prstGeom prst="rect">
            <a:avLst/>
          </a:prstGeom>
          <a:ln w="19050">
            <a:gradFill flip="none" rotWithShape="1">
              <a:gsLst>
                <a:gs pos="0">
                  <a:srgbClr val="01023B"/>
                </a:gs>
                <a:gs pos="50000">
                  <a:srgbClr val="A53F52"/>
                </a:gs>
                <a:gs pos="100000">
                  <a:srgbClr val="EA9A5C"/>
                </a:gs>
              </a:gsLst>
              <a:path path="shape">
                <a:fillToRect l="50000" t="50000" r="50000" b="50000"/>
              </a:path>
              <a:tileRect/>
            </a:gradFill>
          </a:ln>
        </p:spPr>
      </p:pic>
    </p:spTree>
    <p:extLst>
      <p:ext uri="{BB962C8B-B14F-4D97-AF65-F5344CB8AC3E}">
        <p14:creationId xmlns:p14="http://schemas.microsoft.com/office/powerpoint/2010/main" val="42491736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436"/>
            <a:ext cx="12192001" cy="6855564"/>
          </a:xfrm>
          <a:prstGeom prst="rect">
            <a:avLst/>
          </a:prstGeom>
          <a:ln w="19050">
            <a:gradFill>
              <a:gsLst>
                <a:gs pos="0">
                  <a:srgbClr val="01023B"/>
                </a:gs>
                <a:gs pos="25000">
                  <a:srgbClr val="A53F52"/>
                </a:gs>
                <a:gs pos="100000">
                  <a:srgbClr val="EA9A5C"/>
                </a:gs>
              </a:gsLst>
              <a:lin ang="5400000" scaled="1"/>
            </a:gradFill>
          </a:ln>
        </p:spPr>
      </p:pic>
      <p:sp>
        <p:nvSpPr>
          <p:cNvPr id="2" name="TextBox 1">
            <a:extLst>
              <a:ext uri="{FF2B5EF4-FFF2-40B4-BE49-F238E27FC236}">
                <a16:creationId xmlns:a16="http://schemas.microsoft.com/office/drawing/2014/main" id="{2BCA671E-700B-6C7A-A5B6-8BA2200CD1A2}"/>
              </a:ext>
            </a:extLst>
          </p:cNvPr>
          <p:cNvSpPr txBox="1"/>
          <p:nvPr/>
        </p:nvSpPr>
        <p:spPr>
          <a:xfrm>
            <a:off x="3583172" y="2530549"/>
            <a:ext cx="4920834" cy="769441"/>
          </a:xfrm>
          <a:prstGeom prst="rect">
            <a:avLst/>
          </a:prstGeom>
          <a:noFill/>
        </p:spPr>
        <p:txBody>
          <a:bodyPr wrap="none" rtlCol="0">
            <a:spAutoFit/>
          </a:bodyPr>
          <a:lstStyle/>
          <a:p>
            <a:r>
              <a:rPr lang="en-US" sz="4400" dirty="0">
                <a:solidFill>
                  <a:srgbClr val="FF0000"/>
                </a:solidFill>
              </a:rPr>
              <a:t>MINING</a:t>
            </a:r>
            <a:r>
              <a:rPr lang="sr-Latn-RS" sz="4400" dirty="0">
                <a:solidFill>
                  <a:srgbClr val="FF0000"/>
                </a:solidFill>
              </a:rPr>
              <a:t> TXS</a:t>
            </a:r>
            <a:r>
              <a:rPr lang="en-US" sz="4400" dirty="0">
                <a:solidFill>
                  <a:srgbClr val="FF0000"/>
                </a:solidFill>
              </a:rPr>
              <a:t> PRIMER</a:t>
            </a:r>
          </a:p>
        </p:txBody>
      </p:sp>
    </p:spTree>
    <p:extLst>
      <p:ext uri="{BB962C8B-B14F-4D97-AF65-F5344CB8AC3E}">
        <p14:creationId xmlns:p14="http://schemas.microsoft.com/office/powerpoint/2010/main" val="3625789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E78584CB-E0B3-FB1E-557B-7612FD5169E1}"/>
              </a:ext>
            </a:extLst>
          </p:cNvPr>
          <p:cNvPicPr>
            <a:picLocks noChangeAspect="1"/>
          </p:cNvPicPr>
          <p:nvPr/>
        </p:nvPicPr>
        <p:blipFill>
          <a:blip r:embed="rId3"/>
          <a:stretch>
            <a:fillRect/>
          </a:stretch>
        </p:blipFill>
        <p:spPr>
          <a:xfrm>
            <a:off x="1749778" y="-12953"/>
            <a:ext cx="7010400" cy="6870953"/>
          </a:xfrm>
          <a:prstGeom prst="rect">
            <a:avLst/>
          </a:prstGeom>
          <a:ln w="9525">
            <a:noFill/>
          </a:ln>
        </p:spPr>
      </p:pic>
    </p:spTree>
    <p:extLst>
      <p:ext uri="{BB962C8B-B14F-4D97-AF65-F5344CB8AC3E}">
        <p14:creationId xmlns:p14="http://schemas.microsoft.com/office/powerpoint/2010/main" val="27459198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8FEF1C8-D037-63E6-5411-25D59B958A3E}"/>
              </a:ext>
            </a:extLst>
          </p:cNvPr>
          <p:cNvPicPr>
            <a:picLocks noChangeAspect="1"/>
          </p:cNvPicPr>
          <p:nvPr/>
        </p:nvPicPr>
        <p:blipFill>
          <a:blip r:embed="rId3"/>
          <a:stretch>
            <a:fillRect/>
          </a:stretch>
        </p:blipFill>
        <p:spPr>
          <a:xfrm>
            <a:off x="28893" y="-1"/>
            <a:ext cx="6462971" cy="6858000"/>
          </a:xfrm>
          <a:prstGeom prst="rect">
            <a:avLst/>
          </a:prstGeom>
          <a:ln w="9525">
            <a:noFill/>
          </a:ln>
        </p:spPr>
      </p:pic>
      <p:pic>
        <p:nvPicPr>
          <p:cNvPr id="2" name="Picture 1" descr="Diagram&#10;&#10;Description automatically generated">
            <a:extLst>
              <a:ext uri="{FF2B5EF4-FFF2-40B4-BE49-F238E27FC236}">
                <a16:creationId xmlns:a16="http://schemas.microsoft.com/office/drawing/2014/main" id="{FEFB0E29-BF1B-F4E6-9820-6BA2265A838B}"/>
              </a:ext>
            </a:extLst>
          </p:cNvPr>
          <p:cNvPicPr>
            <a:picLocks noChangeAspect="1"/>
          </p:cNvPicPr>
          <p:nvPr/>
        </p:nvPicPr>
        <p:blipFill>
          <a:blip r:embed="rId4"/>
          <a:stretch>
            <a:fillRect/>
          </a:stretch>
        </p:blipFill>
        <p:spPr>
          <a:xfrm>
            <a:off x="6187064" y="904556"/>
            <a:ext cx="5835015" cy="5048885"/>
          </a:xfrm>
          <a:prstGeom prst="rect">
            <a:avLst/>
          </a:prstGeom>
          <a:ln w="9525">
            <a:solidFill>
              <a:schemeClr val="bg1"/>
            </a:solidFill>
          </a:ln>
        </p:spPr>
      </p:pic>
    </p:spTree>
    <p:extLst>
      <p:ext uri="{BB962C8B-B14F-4D97-AF65-F5344CB8AC3E}">
        <p14:creationId xmlns:p14="http://schemas.microsoft.com/office/powerpoint/2010/main" val="27527568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5016758"/>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Konsenzus algoritam</a:t>
            </a:r>
            <a:r>
              <a:rPr lang="sr-Latn-RS" sz="2000" dirty="0">
                <a:latin typeface="Calibri" panose="020F0502020204030204"/>
              </a:rPr>
              <a:t> </a:t>
            </a:r>
            <a:r>
              <a:rPr lang="en-US" sz="2000" dirty="0">
                <a:latin typeface="Calibri" panose="020F0502020204030204"/>
              </a:rPr>
              <a:t>= </a:t>
            </a:r>
            <a:r>
              <a:rPr lang="sr-Latn-RS" sz="2000" dirty="0">
                <a:latin typeface="Calibri" panose="020F0502020204030204"/>
              </a:rPr>
              <a:t>Algoritam</a:t>
            </a:r>
            <a:r>
              <a:rPr lang="en-US" sz="2000" dirty="0">
                <a:latin typeface="Calibri" panose="020F0502020204030204"/>
              </a:rPr>
              <a:t> koji </a:t>
            </a:r>
            <a:r>
              <a:rPr lang="sr-Latn-RS" sz="2000" dirty="0">
                <a:latin typeface="Calibri" panose="020F0502020204030204"/>
              </a:rPr>
              <a:t>umreženi čvorovi koriste kako bi verovali jedni drugima, a pritom ne znaju sa kim komuniciraju</a:t>
            </a:r>
          </a:p>
          <a:p>
            <a:pPr>
              <a:spcAft>
                <a:spcPts val="1200"/>
              </a:spcAft>
            </a:pPr>
            <a:r>
              <a:rPr lang="sr-Latn-RS" sz="2000" dirty="0">
                <a:latin typeface="Calibri" panose="020F0502020204030204"/>
              </a:rPr>
              <a:t>Najpoznatiji i najstariji je dokaz radom (</a:t>
            </a:r>
            <a:r>
              <a:rPr lang="sr-Latn-RS" sz="2000" dirty="0">
                <a:solidFill>
                  <a:srgbClr val="A53F52"/>
                </a:solidFill>
                <a:latin typeface="Calibri" panose="020F0502020204030204"/>
              </a:rPr>
              <a:t>Proof of Work - PoW</a:t>
            </a:r>
            <a:r>
              <a:rPr lang="sr-Latn-RS" sz="2000" dirty="0">
                <a:latin typeface="Calibri" panose="020F0502020204030204"/>
              </a:rPr>
              <a:t>): Čvorovi će uložiti neki trud (u obliku uložene</a:t>
            </a:r>
            <a:r>
              <a:rPr lang="en-US" sz="2000" dirty="0">
                <a:latin typeface="Calibri" panose="020F0502020204030204"/>
              </a:rPr>
              <a:t>/</a:t>
            </a:r>
            <a:r>
              <a:rPr lang="sr-Latn-RS" sz="2000" dirty="0">
                <a:latin typeface="Calibri" panose="020F0502020204030204"/>
              </a:rPr>
              <a:t>potrošene procesorske snage i resursa) kojom bi dokazali da im se može verovati – </a:t>
            </a:r>
            <a:r>
              <a:rPr lang="sr-Latn-RS" sz="2000" dirty="0">
                <a:solidFill>
                  <a:srgbClr val="A53F52"/>
                </a:solidFill>
                <a:latin typeface="Calibri" panose="020F0502020204030204"/>
              </a:rPr>
              <a:t>Rudarenje (Mining)</a:t>
            </a:r>
          </a:p>
          <a:p>
            <a:pPr>
              <a:spcAft>
                <a:spcPts val="1200"/>
              </a:spcAft>
            </a:pPr>
            <a:r>
              <a:rPr lang="sr-Latn-RS" sz="2000" dirty="0">
                <a:latin typeface="Calibri" panose="020F0502020204030204"/>
              </a:rPr>
              <a:t>Čvorovima nije finansijski isplativo da pošalju pogrešne informacije ostatku mreže, jer se one lako mogu proveriti i odbaciti</a:t>
            </a:r>
          </a:p>
          <a:p>
            <a:pPr>
              <a:spcAft>
                <a:spcPts val="1200"/>
              </a:spcAft>
            </a:pPr>
            <a:r>
              <a:rPr lang="sr-Latn-RS" sz="2000" dirty="0">
                <a:latin typeface="Calibri" panose="020F0502020204030204"/>
              </a:rPr>
              <a:t>Mane PoW-a:</a:t>
            </a:r>
          </a:p>
          <a:p>
            <a:pPr marL="342900" indent="-342900">
              <a:spcAft>
                <a:spcPts val="1200"/>
              </a:spcAft>
              <a:buFont typeface="Arial" panose="020B0604020202020204" pitchFamily="34" charset="0"/>
              <a:buChar char="•"/>
            </a:pPr>
            <a:r>
              <a:rPr lang="sr-Latn-RS" sz="2000" dirty="0">
                <a:latin typeface="Calibri" panose="020F0502020204030204"/>
              </a:rPr>
              <a:t>51% napad: Ukoliko jedan entitet kontroliše više od 50% procesorske snage u mreži onda on može da prestigne ostatak mreže u validaciji blokova i tako menjati transakcije zarad lične koristi</a:t>
            </a:r>
          </a:p>
          <a:p>
            <a:pPr marL="342900" indent="-342900">
              <a:spcAft>
                <a:spcPts val="1200"/>
              </a:spcAft>
              <a:buFont typeface="Arial" panose="020B0604020202020204" pitchFamily="34" charset="0"/>
              <a:buChar char="•"/>
            </a:pPr>
            <a:r>
              <a:rPr lang="sr-Latn-RS" sz="2000" dirty="0">
                <a:latin typeface="Calibri" panose="020F0502020204030204"/>
              </a:rPr>
              <a:t>Vremenski i resurski zahtevno: Vremenom kako blockchain mreža raste postaje neisplativo rudariti zbog ogromne potrošnje električne energije</a:t>
            </a:r>
          </a:p>
          <a:p>
            <a:pPr marL="342900" indent="-342900">
              <a:spcAft>
                <a:spcPts val="1200"/>
              </a:spcAft>
              <a:buFont typeface="Arial" panose="020B0604020202020204" pitchFamily="34" charset="0"/>
              <a:buChar char="•"/>
            </a:pPr>
            <a:r>
              <a:rPr lang="sr-Latn-RS" sz="2000" dirty="0">
                <a:latin typeface="Calibri" panose="020F0502020204030204"/>
              </a:rPr>
              <a:t>Transakcije su spore: Zbog sporog rudarenja transakcije nisu instantne</a:t>
            </a:r>
          </a:p>
        </p:txBody>
      </p:sp>
    </p:spTree>
    <p:extLst>
      <p:ext uri="{BB962C8B-B14F-4D97-AF65-F5344CB8AC3E}">
        <p14:creationId xmlns:p14="http://schemas.microsoft.com/office/powerpoint/2010/main" val="1119505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3170099"/>
          </a:xfrm>
          <a:prstGeom prst="rect">
            <a:avLst/>
          </a:prstGeom>
          <a:noFill/>
        </p:spPr>
        <p:txBody>
          <a:bodyPr wrap="square" rtlCol="0">
            <a:spAutoFit/>
          </a:bodyPr>
          <a:lstStyle/>
          <a:p>
            <a:pPr>
              <a:spcAft>
                <a:spcPts val="1200"/>
              </a:spcAft>
            </a:pPr>
            <a:r>
              <a:rPr lang="sr-Latn-RS" sz="2000" dirty="0">
                <a:latin typeface="Calibri" panose="020F0502020204030204"/>
              </a:rPr>
              <a:t>Ostali konsenzus algoritmi:</a:t>
            </a:r>
          </a:p>
          <a:p>
            <a:pPr marL="342900" indent="-342900">
              <a:spcAft>
                <a:spcPts val="1200"/>
              </a:spcAft>
              <a:buFont typeface="Arial" panose="020B0604020202020204" pitchFamily="34" charset="0"/>
              <a:buChar char="•"/>
            </a:pPr>
            <a:r>
              <a:rPr lang="sr-Latn-RS" sz="2000" dirty="0">
                <a:latin typeface="Calibri" panose="020F0502020204030204"/>
              </a:rPr>
              <a:t>Dokaz ulogom (Proof of Stake – PoS)</a:t>
            </a:r>
          </a:p>
          <a:p>
            <a:pPr marL="342900" indent="-342900">
              <a:spcAft>
                <a:spcPts val="1200"/>
              </a:spcAft>
              <a:buFont typeface="Arial" panose="020B0604020202020204" pitchFamily="34" charset="0"/>
              <a:buChar char="•"/>
            </a:pPr>
            <a:r>
              <a:rPr lang="sr-Latn-RS" sz="2000" u="sng" dirty="0">
                <a:latin typeface="Calibri" panose="020F0502020204030204"/>
              </a:rPr>
              <a:t>Dokaz ulogom sa delegatima (Delegated Proof of Stake – DPoS)</a:t>
            </a:r>
          </a:p>
          <a:p>
            <a:pPr marL="342900" indent="-342900">
              <a:spcAft>
                <a:spcPts val="1200"/>
              </a:spcAft>
              <a:buFont typeface="Arial" panose="020B0604020202020204" pitchFamily="34" charset="0"/>
              <a:buChar char="•"/>
            </a:pPr>
            <a:r>
              <a:rPr lang="sr-Latn-RS" sz="2000" dirty="0">
                <a:latin typeface="Calibri" panose="020F0502020204030204"/>
              </a:rPr>
              <a:t>Dokaz spaljivanjem (Proof of Burn – PoB)</a:t>
            </a:r>
          </a:p>
          <a:p>
            <a:pPr marL="342900" indent="-342900">
              <a:spcAft>
                <a:spcPts val="1200"/>
              </a:spcAft>
              <a:buFont typeface="Arial" panose="020B0604020202020204" pitchFamily="34" charset="0"/>
              <a:buChar char="•"/>
            </a:pPr>
            <a:r>
              <a:rPr lang="sr-Latn-RS" sz="2000" dirty="0">
                <a:latin typeface="Calibri" panose="020F0502020204030204"/>
              </a:rPr>
              <a:t>Dokaz kapacitetom (Proof of Capacity – PoC)</a:t>
            </a:r>
          </a:p>
          <a:p>
            <a:pPr marL="342900" indent="-342900">
              <a:spcAft>
                <a:spcPts val="1200"/>
              </a:spcAft>
              <a:buFont typeface="Arial" panose="020B0604020202020204" pitchFamily="34" charset="0"/>
              <a:buChar char="•"/>
            </a:pPr>
            <a:r>
              <a:rPr lang="sr-Latn-RS" sz="2000" u="sng" dirty="0">
                <a:latin typeface="Calibri" panose="020F0502020204030204"/>
              </a:rPr>
              <a:t>Dokaz proteklim vremenom (Proof of Elapsed Time – PoET)</a:t>
            </a:r>
          </a:p>
          <a:p>
            <a:pPr>
              <a:spcAft>
                <a:spcPts val="1200"/>
              </a:spcAft>
            </a:pPr>
            <a:endParaRPr lang="sr-Latn-RS" sz="2000" dirty="0">
              <a:latin typeface="Calibri" panose="020F0502020204030204"/>
            </a:endParaRPr>
          </a:p>
        </p:txBody>
      </p:sp>
    </p:spTree>
    <p:extLst>
      <p:ext uri="{BB962C8B-B14F-4D97-AF65-F5344CB8AC3E}">
        <p14:creationId xmlns:p14="http://schemas.microsoft.com/office/powerpoint/2010/main" val="1385614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DISTRIBUIRANI SISTEM</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2400657"/>
          </a:xfrm>
          <a:prstGeom prst="rect">
            <a:avLst/>
          </a:prstGeom>
          <a:noFill/>
        </p:spPr>
        <p:txBody>
          <a:bodyPr wrap="square" rtlCol="0">
            <a:spAutoFit/>
          </a:bodyPr>
          <a:lstStyle/>
          <a:p>
            <a:pPr>
              <a:spcAft>
                <a:spcPts val="1200"/>
              </a:spcAft>
            </a:pPr>
            <a:r>
              <a:rPr lang="sr-Latn-RS" sz="2000" dirty="0">
                <a:latin typeface="Calibri" panose="020F0502020204030204"/>
              </a:rPr>
              <a:t>Svaki čvor u mreži ima svoju ličnu kopiju lanca</a:t>
            </a:r>
          </a:p>
          <a:p>
            <a:pPr>
              <a:spcAft>
                <a:spcPts val="1200"/>
              </a:spcAft>
            </a:pPr>
            <a:r>
              <a:rPr lang="sr-Latn-RS" sz="2000" dirty="0">
                <a:latin typeface="Calibri" panose="020F0502020204030204"/>
              </a:rPr>
              <a:t>Promene unutar jednog lanca se ne propagiraju automatski i na lance drugih čvorova</a:t>
            </a:r>
          </a:p>
          <a:p>
            <a:pPr>
              <a:spcAft>
                <a:spcPts val="1200"/>
              </a:spcAft>
            </a:pPr>
            <a:r>
              <a:rPr lang="sr-Latn-RS" sz="2000" dirty="0">
                <a:latin typeface="Calibri" panose="020F0502020204030204"/>
              </a:rPr>
              <a:t>Ovo je sigurnosna prednost distribuiranog sistema, jer napadač umesto da napadne jedan centralni autoritet mora da napadne veći broj čvorova</a:t>
            </a:r>
          </a:p>
          <a:p>
            <a:pPr>
              <a:spcAft>
                <a:spcPts val="1200"/>
              </a:spcAft>
            </a:pPr>
            <a:r>
              <a:rPr lang="sr-Latn-RS" sz="2000" dirty="0">
                <a:latin typeface="Calibri" panose="020F0502020204030204"/>
              </a:rPr>
              <a:t>U stvarnom sistemu sa velikim brojem korisnika, čvorovi sa istom verzijom lanca bi verovali jedni drugima, jer im se heševi u poslednje bloku poklapaju</a:t>
            </a:r>
          </a:p>
        </p:txBody>
      </p:sp>
    </p:spTree>
    <p:extLst>
      <p:ext uri="{BB962C8B-B14F-4D97-AF65-F5344CB8AC3E}">
        <p14:creationId xmlns:p14="http://schemas.microsoft.com/office/powerpoint/2010/main" val="28627812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436"/>
            <a:ext cx="12192001" cy="6855564"/>
          </a:xfrm>
          <a:prstGeom prst="rect">
            <a:avLst/>
          </a:prstGeom>
          <a:ln w="19050">
            <a:gradFill>
              <a:gsLst>
                <a:gs pos="0">
                  <a:srgbClr val="01023B"/>
                </a:gs>
                <a:gs pos="25000">
                  <a:srgbClr val="A53F52"/>
                </a:gs>
                <a:gs pos="100000">
                  <a:srgbClr val="EA9A5C"/>
                </a:gs>
              </a:gsLst>
              <a:lin ang="5400000" scaled="1"/>
            </a:gradFill>
          </a:ln>
        </p:spPr>
      </p:pic>
      <p:sp>
        <p:nvSpPr>
          <p:cNvPr id="2" name="TextBox 1">
            <a:extLst>
              <a:ext uri="{FF2B5EF4-FFF2-40B4-BE49-F238E27FC236}">
                <a16:creationId xmlns:a16="http://schemas.microsoft.com/office/drawing/2014/main" id="{2BCA671E-700B-6C7A-A5B6-8BA2200CD1A2}"/>
              </a:ext>
            </a:extLst>
          </p:cNvPr>
          <p:cNvSpPr txBox="1"/>
          <p:nvPr/>
        </p:nvSpPr>
        <p:spPr>
          <a:xfrm>
            <a:off x="3583172" y="2530549"/>
            <a:ext cx="5156540" cy="769441"/>
          </a:xfrm>
          <a:prstGeom prst="rect">
            <a:avLst/>
          </a:prstGeom>
          <a:noFill/>
        </p:spPr>
        <p:txBody>
          <a:bodyPr wrap="none" rtlCol="0">
            <a:spAutoFit/>
          </a:bodyPr>
          <a:lstStyle/>
          <a:p>
            <a:r>
              <a:rPr lang="en-US" sz="4400" dirty="0">
                <a:solidFill>
                  <a:srgbClr val="FF0000"/>
                </a:solidFill>
              </a:rPr>
              <a:t>DISTRIBUTED PRIMER</a:t>
            </a:r>
          </a:p>
        </p:txBody>
      </p:sp>
    </p:spTree>
    <p:extLst>
      <p:ext uri="{BB962C8B-B14F-4D97-AF65-F5344CB8AC3E}">
        <p14:creationId xmlns:p14="http://schemas.microsoft.com/office/powerpoint/2010/main" val="188725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a:ln>
            <a:noFill/>
          </a:ln>
        </p:spPr>
        <p:txBody>
          <a:bodyPr>
            <a:normAutofit/>
          </a:bodyPr>
          <a:lstStyle/>
          <a:p>
            <a:r>
              <a:rPr lang="sr-Latn-RS" sz="4800" b="1" dirty="0">
                <a:gradFill flip="none" rotWithShape="1">
                  <a:gsLst>
                    <a:gs pos="0">
                      <a:srgbClr val="01023B">
                        <a:lumMod val="100000"/>
                      </a:srgbClr>
                    </a:gs>
                    <a:gs pos="100000">
                      <a:srgbClr val="EA9A5C"/>
                    </a:gs>
                    <a:gs pos="50000">
                      <a:srgbClr val="A53F52"/>
                    </a:gs>
                  </a:gsLst>
                  <a:path path="circle">
                    <a:fillToRect l="100000" t="100000"/>
                  </a:path>
                  <a:tileRect r="-100000" b="-100000"/>
                </a:gradFill>
                <a:effectLst/>
              </a:rPr>
              <a:t>ARHITEKTURA</a:t>
            </a:r>
            <a:r>
              <a:rPr lang="sr-Latn-RS" sz="4800" dirty="0">
                <a:solidFill>
                  <a:srgbClr val="FFFFFF"/>
                </a:solidFill>
              </a:rPr>
              <a:t> SISTEMA</a:t>
            </a:r>
            <a:endParaRPr lang="en-US" sz="4800" dirty="0">
              <a:solidFill>
                <a:srgbClr val="FFFFFF"/>
              </a:solidFill>
            </a:endParaRPr>
          </a:p>
        </p:txBody>
      </p:sp>
    </p:spTree>
    <p:extLst>
      <p:ext uri="{BB962C8B-B14F-4D97-AF65-F5344CB8AC3E}">
        <p14:creationId xmlns:p14="http://schemas.microsoft.com/office/powerpoint/2010/main" val="30673224"/>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BLOCKCHAIN </a:t>
            </a:r>
            <a:r>
              <a:rPr lang="sr-Latn-RS" sz="3200" dirty="0">
                <a:solidFill>
                  <a:sysClr val="windowText" lastClr="000000"/>
                </a:solidFill>
                <a:latin typeface="+mj-lt"/>
              </a:rPr>
              <a:t>KAO </a:t>
            </a:r>
            <a:r>
              <a:rPr lang="en-US" sz="3200" dirty="0">
                <a:solidFill>
                  <a:sysClr val="windowText" lastClr="000000"/>
                </a:solidFill>
                <a:latin typeface="+mj-lt"/>
              </a:rPr>
              <a:t>MRE</a:t>
            </a:r>
            <a:r>
              <a:rPr lang="sr-Latn-RS" sz="3200" dirty="0">
                <a:solidFill>
                  <a:sysClr val="windowText" lastClr="000000"/>
                </a:solidFill>
                <a:latin typeface="+mj-lt"/>
              </a:rPr>
              <a:t>ŽNI PROTOKOL</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4555093"/>
          </a:xfrm>
          <a:prstGeom prst="rect">
            <a:avLst/>
          </a:prstGeom>
          <a:noFill/>
        </p:spPr>
        <p:txBody>
          <a:bodyPr wrap="square" rtlCol="0">
            <a:spAutoFit/>
          </a:bodyPr>
          <a:lstStyle/>
          <a:p>
            <a:pPr>
              <a:spcAft>
                <a:spcPts val="1200"/>
              </a:spcAft>
            </a:pPr>
            <a:r>
              <a:rPr lang="sr-Latn-RS" sz="2000" dirty="0">
                <a:latin typeface="Calibri" panose="020F0502020204030204"/>
              </a:rPr>
              <a:t>Globalne mreže </a:t>
            </a:r>
            <a:r>
              <a:rPr lang="en-US" sz="2000" dirty="0">
                <a:latin typeface="Calibri" panose="020F0502020204030204"/>
              </a:rPr>
              <a:t>= </a:t>
            </a:r>
            <a:r>
              <a:rPr lang="sr-Latn-RS" sz="2000" dirty="0">
                <a:latin typeface="Calibri" panose="020F0502020204030204"/>
              </a:rPr>
              <a:t>Kašnjenje podataka</a:t>
            </a:r>
          </a:p>
          <a:p>
            <a:pPr>
              <a:spcAft>
                <a:spcPts val="1200"/>
              </a:spcAft>
            </a:pPr>
            <a:r>
              <a:rPr lang="sr-Latn-RS" sz="2000" dirty="0">
                <a:latin typeface="Calibri" panose="020F0502020204030204"/>
              </a:rPr>
              <a:t>Veoma često dolazi do neslaganja među čvorovima oko tačne trenutne verzije lanca</a:t>
            </a:r>
          </a:p>
          <a:p>
            <a:pPr>
              <a:spcAft>
                <a:spcPts val="1200"/>
              </a:spcAft>
            </a:pPr>
            <a:r>
              <a:rPr lang="sr-Latn-RS" sz="2000" dirty="0">
                <a:latin typeface="Calibri" panose="020F0502020204030204"/>
              </a:rPr>
              <a:t>Lanac se razdvaja - kreiraju se tzv. </a:t>
            </a:r>
            <a:r>
              <a:rPr lang="sr-Latn-RS" sz="2000" dirty="0">
                <a:solidFill>
                  <a:srgbClr val="A53F52"/>
                </a:solidFill>
                <a:latin typeface="Calibri" panose="020F0502020204030204"/>
              </a:rPr>
              <a:t>fork</a:t>
            </a:r>
            <a:r>
              <a:rPr lang="sr-Latn-RS" sz="2000" dirty="0">
                <a:latin typeface="Calibri" panose="020F0502020204030204"/>
              </a:rPr>
              <a:t>-ovi</a:t>
            </a:r>
          </a:p>
          <a:p>
            <a:pPr>
              <a:spcAft>
                <a:spcPts val="1200"/>
              </a:spcAft>
            </a:pPr>
            <a:r>
              <a:rPr lang="sr-Latn-RS" sz="2000" dirty="0">
                <a:latin typeface="Calibri" panose="020F0502020204030204"/>
              </a:rPr>
              <a:t>Postoji više vrsta </a:t>
            </a:r>
            <a:r>
              <a:rPr lang="sr-Latn-RS" sz="2000" dirty="0">
                <a:solidFill>
                  <a:srgbClr val="A53F52"/>
                </a:solidFill>
                <a:latin typeface="Calibri" panose="020F0502020204030204"/>
              </a:rPr>
              <a:t>fork</a:t>
            </a:r>
            <a:r>
              <a:rPr lang="sr-Latn-RS" sz="2000" dirty="0">
                <a:latin typeface="Calibri" panose="020F0502020204030204"/>
              </a:rPr>
              <a:t>-ova:</a:t>
            </a:r>
          </a:p>
          <a:p>
            <a:pPr marL="342900" indent="-342900">
              <a:spcAft>
                <a:spcPts val="1200"/>
              </a:spcAft>
              <a:buFont typeface="Arial" panose="020B0604020202020204" pitchFamily="34" charset="0"/>
              <a:buChar char="•"/>
            </a:pPr>
            <a:r>
              <a:rPr lang="sr-Latn-RS" sz="2000" u="sng" dirty="0">
                <a:latin typeface="Calibri" panose="020F0502020204030204"/>
              </a:rPr>
              <a:t>Živo slučajno</a:t>
            </a:r>
            <a:r>
              <a:rPr lang="sr-Latn-RS" sz="2000" dirty="0">
                <a:latin typeface="Calibri" panose="020F0502020204030204"/>
              </a:rPr>
              <a:t> – čvorovi se ne slažu zbog kašnjenja podataka u mreži – razrešava se prilikom rudarenja sledećeg bloka (verovaće se verziji lanca koju ima rudar), jer se uzima najduži lanac kao validan</a:t>
            </a:r>
          </a:p>
          <a:p>
            <a:pPr marL="342900" indent="-342900">
              <a:spcAft>
                <a:spcPts val="1200"/>
              </a:spcAft>
              <a:buFont typeface="Arial" panose="020B0604020202020204" pitchFamily="34" charset="0"/>
              <a:buChar char="•"/>
            </a:pPr>
            <a:r>
              <a:rPr lang="sr-Latn-RS" sz="2000" dirty="0">
                <a:latin typeface="Calibri" panose="020F0502020204030204"/>
              </a:rPr>
              <a:t>Živo namerno meko – uvedena su nova pravila u sistem, ali je nova verzija blockchain-a kompatibilna sa starom (npr. promenio se difficulty, ili su uvedene nove validne adrese)</a:t>
            </a:r>
          </a:p>
          <a:p>
            <a:pPr marL="342900" indent="-342900">
              <a:spcAft>
                <a:spcPts val="1200"/>
              </a:spcAft>
              <a:buFont typeface="Arial" panose="020B0604020202020204" pitchFamily="34" charset="0"/>
              <a:buChar char="•"/>
            </a:pPr>
            <a:r>
              <a:rPr lang="sr-Latn-RS" sz="2000" dirty="0">
                <a:latin typeface="Calibri" panose="020F0502020204030204"/>
              </a:rPr>
              <a:t>Živo namerno tvrdo – uvedena su nova pravila u sistem koja su u suprotnosti sa prethodnim pravilima i čvorovi koji pređu na novu verziju sistema ne mogu da interaguju sa čvorovima na staroj verziji</a:t>
            </a:r>
          </a:p>
          <a:p>
            <a:pPr marL="342900" indent="-342900">
              <a:spcAft>
                <a:spcPts val="1200"/>
              </a:spcAft>
              <a:buFont typeface="Arial" panose="020B0604020202020204" pitchFamily="34" charset="0"/>
              <a:buChar char="•"/>
            </a:pPr>
            <a:r>
              <a:rPr lang="sr-Latn-RS" sz="2000" dirty="0">
                <a:latin typeface="Calibri" panose="020F0502020204030204"/>
              </a:rPr>
              <a:t>Codebase – potpuno nova verzija softvera zasnovana na nekom već postojećem blockchain sistemu</a:t>
            </a:r>
          </a:p>
        </p:txBody>
      </p:sp>
    </p:spTree>
    <p:extLst>
      <p:ext uri="{BB962C8B-B14F-4D97-AF65-F5344CB8AC3E}">
        <p14:creationId xmlns:p14="http://schemas.microsoft.com/office/powerpoint/2010/main" val="4444986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etwork">
            <a:hlinkClick r:id="" action="ppaction://media"/>
            <a:extLst>
              <a:ext uri="{FF2B5EF4-FFF2-40B4-BE49-F238E27FC236}">
                <a16:creationId xmlns:a16="http://schemas.microsoft.com/office/drawing/2014/main" id="{B4138B0F-1CF2-3158-08ED-9533F86A74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47331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ZAKLJUČAK</a:t>
            </a:r>
            <a:endParaRPr lang="en-US" sz="4800" dirty="0">
              <a:solidFill>
                <a:srgbClr val="FFFFFF"/>
              </a:solidFill>
            </a:endParaRPr>
          </a:p>
        </p:txBody>
      </p:sp>
    </p:spTree>
    <p:extLst>
      <p:ext uri="{BB962C8B-B14F-4D97-AF65-F5344CB8AC3E}">
        <p14:creationId xmlns:p14="http://schemas.microsoft.com/office/powerpoint/2010/main" val="140944311"/>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510448"/>
            <a:ext cx="5761599" cy="3323987"/>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a:t>
            </a:r>
            <a:r>
              <a:rPr lang="sr-Latn-RS" sz="2000" dirty="0">
                <a:solidFill>
                  <a:sysClr val="windowText" lastClr="000000"/>
                </a:solidFill>
                <a:latin typeface="Calibri" panose="020F0502020204030204"/>
              </a:rPr>
              <a:t>je veoma širok pojam i nove implementacije se svakodnevno kreiraju</a:t>
            </a:r>
          </a:p>
          <a:p>
            <a:pPr>
              <a:spcAft>
                <a:spcPts val="1200"/>
              </a:spcAft>
            </a:pPr>
            <a:r>
              <a:rPr lang="sr-Latn-RS" sz="2000" dirty="0">
                <a:solidFill>
                  <a:sysClr val="windowText" lastClr="000000"/>
                </a:solidFill>
                <a:latin typeface="Calibri" panose="020F0502020204030204"/>
              </a:rPr>
              <a:t>Mediji pridaju blockchain-u preveliku pažnju</a:t>
            </a:r>
          </a:p>
          <a:p>
            <a:pPr>
              <a:spcAft>
                <a:spcPts val="1200"/>
              </a:spcAft>
            </a:pPr>
            <a:r>
              <a:rPr lang="sr-Latn-RS" sz="2000" dirty="0">
                <a:solidFill>
                  <a:sysClr val="windowText" lastClr="000000"/>
                </a:solidFill>
                <a:latin typeface="Calibri" panose="020F0502020204030204"/>
              </a:rPr>
              <a:t>Sfere primene blockchain-a rastu</a:t>
            </a:r>
          </a:p>
          <a:p>
            <a:pPr>
              <a:spcAft>
                <a:spcPts val="1200"/>
              </a:spcAft>
            </a:pPr>
            <a:r>
              <a:rPr lang="sr-Latn-RS" sz="2000" dirty="0">
                <a:solidFill>
                  <a:sysClr val="windowText" lastClr="000000"/>
                </a:solidFill>
                <a:latin typeface="Calibri" panose="020F0502020204030204"/>
              </a:rPr>
              <a:t>Smart contracts</a:t>
            </a:r>
          </a:p>
          <a:p>
            <a:pPr>
              <a:spcAft>
                <a:spcPts val="1200"/>
              </a:spcAft>
            </a:pPr>
            <a:r>
              <a:rPr lang="sr-Latn-RS" sz="2000" dirty="0">
                <a:solidFill>
                  <a:sysClr val="windowText" lastClr="000000"/>
                </a:solidFill>
                <a:latin typeface="Calibri" panose="020F0502020204030204"/>
              </a:rPr>
              <a:t>Nepromenljivo, decentralizovano </a:t>
            </a:r>
            <a:r>
              <a:rPr lang="en-US" sz="2000" dirty="0">
                <a:solidFill>
                  <a:sysClr val="windowText" lastClr="000000"/>
                </a:solidFill>
                <a:latin typeface="Calibri" panose="020F0502020204030204"/>
              </a:rPr>
              <a:t>= blockchain</a:t>
            </a:r>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je bitna programerski sigurna implementacija blockchain-a</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ZAKLJUČAK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l="20196" r="2019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1212853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HVALA NA PAŽNJI</a:t>
            </a:r>
            <a:endParaRPr lang="en-US" sz="4800" dirty="0">
              <a:solidFill>
                <a:srgbClr val="FFFFFF"/>
              </a:solidFill>
            </a:endParaRPr>
          </a:p>
        </p:txBody>
      </p:sp>
    </p:spTree>
    <p:extLst>
      <p:ext uri="{BB962C8B-B14F-4D97-AF65-F5344CB8AC3E}">
        <p14:creationId xmlns:p14="http://schemas.microsoft.com/office/powerpoint/2010/main" val="99859979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7" name="TextBox 6">
            <a:extLst>
              <a:ext uri="{FF2B5EF4-FFF2-40B4-BE49-F238E27FC236}">
                <a16:creationId xmlns:a16="http://schemas.microsoft.com/office/drawing/2014/main" id="{FB8EDFAC-52DC-A77F-15E5-D29D86E21AB6}"/>
              </a:ext>
            </a:extLst>
          </p:cNvPr>
          <p:cNvSpPr txBox="1"/>
          <p:nvPr/>
        </p:nvSpPr>
        <p:spPr>
          <a:xfrm>
            <a:off x="542486" y="1510448"/>
            <a:ext cx="5761599" cy="400110"/>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Web </a:t>
            </a: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kojoj</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pristupa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preko</a:t>
            </a:r>
            <a:r>
              <a:rPr lang="en-US" sz="2000" dirty="0">
                <a:solidFill>
                  <a:sysClr val="windowText" lastClr="000000"/>
                </a:solidFill>
                <a:latin typeface="Calibri" panose="020F0502020204030204"/>
              </a:rPr>
              <a:t> web </a:t>
            </a:r>
            <a:r>
              <a:rPr lang="en-US" sz="2000" dirty="0" err="1">
                <a:solidFill>
                  <a:sysClr val="windowText" lastClr="000000"/>
                </a:solidFill>
                <a:latin typeface="Calibri" panose="020F0502020204030204"/>
              </a:rPr>
              <a:t>browsera</a:t>
            </a:r>
            <a:endParaRPr lang="sr-Latn-RS" sz="2000" dirty="0">
              <a:solidFill>
                <a:sysClr val="windowText" lastClr="000000"/>
              </a:solidFill>
              <a:latin typeface="Calibri" panose="020F0502020204030204"/>
            </a:endParaRPr>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2033666"/>
            <a:ext cx="3750736" cy="1590179"/>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HTML</a:t>
            </a:r>
          </a:p>
          <a:p>
            <a:pPr>
              <a:spcAft>
                <a:spcPts val="400"/>
              </a:spcAft>
            </a:pPr>
            <a:r>
              <a:rPr lang="en-US" sz="2000" dirty="0" err="1">
                <a:solidFill>
                  <a:sysClr val="windowText" lastClr="000000"/>
                </a:solidFill>
                <a:latin typeface="Calibri" panose="020F0502020204030204"/>
              </a:rPr>
              <a:t>Opisuje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strukturu</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web stranice i ubacuje ostale tehnologije u nju</a:t>
            </a:r>
          </a:p>
          <a:p>
            <a:pPr>
              <a:spcAft>
                <a:spcPts val="400"/>
              </a:spcAft>
            </a:pPr>
            <a:r>
              <a:rPr lang="sr-Latn-RS" sz="2000" dirty="0">
                <a:solidFill>
                  <a:sysClr val="windowText" lastClr="000000"/>
                </a:solidFill>
                <a:latin typeface="Calibri" panose="020F0502020204030204"/>
              </a:rPr>
              <a:t>Platformski nezavisan</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2033666"/>
            <a:ext cx="3750736" cy="1897955"/>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CSS</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Opisuje prezentaciju web stranice nezavisno od njene strukture</a:t>
            </a:r>
          </a:p>
          <a:p>
            <a:pPr>
              <a:spcAft>
                <a:spcPts val="400"/>
              </a:spcAft>
            </a:pPr>
            <a:r>
              <a:rPr lang="sr-Latn-RS" sz="2000" dirty="0">
                <a:solidFill>
                  <a:sysClr val="windowText" lastClr="000000"/>
                </a:solidFill>
                <a:latin typeface="Calibri" panose="020F0502020204030204"/>
              </a:rPr>
              <a:t>Zbog česte pojave standardizovan među web browserima</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7" y="2033666"/>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JavaScript</a:t>
            </a:r>
            <a:endParaRPr lang="sr-Latn-RS" sz="2400" b="1" dirty="0">
              <a:solidFill>
                <a:srgbClr val="01023B"/>
              </a:solidFill>
              <a:latin typeface="Calibri" panose="020F0502020204030204"/>
            </a:endParaRPr>
          </a:p>
          <a:p>
            <a:pPr>
              <a:spcAft>
                <a:spcPts val="400"/>
              </a:spcAft>
            </a:pPr>
            <a:r>
              <a:rPr lang="sr-Latn-RS" sz="2000" dirty="0">
                <a:latin typeface="Calibri" panose="020F0502020204030204"/>
              </a:rPr>
              <a:t>Jednonitni, interpretirani, dinamički tipizirani jezik sa koji podržava OO, imperativno i deklarativno programiranje</a:t>
            </a:r>
          </a:p>
          <a:p>
            <a:pPr>
              <a:spcAft>
                <a:spcPts val="400"/>
              </a:spcAft>
            </a:pPr>
            <a:r>
              <a:rPr lang="sr-Latn-RS" sz="2000" dirty="0">
                <a:latin typeface="Calibri" panose="020F0502020204030204"/>
              </a:rPr>
              <a:t>Veoma često korišćen kao skripting jezik za web stranice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4006019"/>
            <a:ext cx="3750736" cy="201080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&lt;html&gt;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    &lt;h1&gt;This is a heading&lt;/h1&gt;</a:t>
            </a:r>
          </a:p>
          <a:p>
            <a:pPr>
              <a:spcAft>
                <a:spcPts val="400"/>
              </a:spcAft>
            </a:pPr>
            <a:r>
              <a:rPr lang="en-US" dirty="0">
                <a:solidFill>
                  <a:srgbClr val="EA9A5C"/>
                </a:solidFill>
                <a:latin typeface="Calibri" panose="020F0502020204030204"/>
              </a:rPr>
              <a:t>    &lt;p&gt;This is a paragraph.&lt;/p&gt;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&lt;/html&gt;</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4334314"/>
            <a:ext cx="1952522" cy="1682512"/>
          </a:xfrm>
          <a:prstGeom prst="rect">
            <a:avLst/>
          </a:prstGeom>
          <a:noFill/>
        </p:spPr>
        <p:txBody>
          <a:bodyPr wrap="none" rtlCol="0">
            <a:spAutoFit/>
          </a:bodyPr>
          <a:lstStyle/>
          <a:p>
            <a:pPr>
              <a:spcAft>
                <a:spcPts val="400"/>
              </a:spcAft>
            </a:pPr>
            <a:r>
              <a:rPr lang="sr-Latn-RS" sz="1800" dirty="0">
                <a:solidFill>
                  <a:srgbClr val="A53F52"/>
                </a:solidFill>
                <a:latin typeface="Calibri" panose="020F0502020204030204"/>
              </a:rPr>
              <a:t>h1,</a:t>
            </a:r>
            <a:r>
              <a:rPr lang="en-US" sz="1800" dirty="0">
                <a:solidFill>
                  <a:srgbClr val="A53F52"/>
                </a:solidFill>
                <a:latin typeface="Calibri" panose="020F0502020204030204"/>
              </a:rPr>
              <a:t> </a:t>
            </a:r>
            <a:r>
              <a:rPr lang="sr-Latn-RS" sz="1800" dirty="0">
                <a:solidFill>
                  <a:srgbClr val="A53F52"/>
                </a:solidFill>
                <a:latin typeface="Calibri" panose="020F0502020204030204"/>
              </a:rPr>
              <a:t>p {</a:t>
            </a:r>
          </a:p>
          <a:p>
            <a:pPr>
              <a:spcAft>
                <a:spcPts val="400"/>
              </a:spcAft>
            </a:pPr>
            <a:r>
              <a:rPr lang="sr-Latn-RS" sz="1800" dirty="0">
                <a:solidFill>
                  <a:srgbClr val="A53F52"/>
                </a:solidFill>
                <a:latin typeface="Calibri" panose="020F0502020204030204"/>
              </a:rPr>
              <a:t>  text-align: center;</a:t>
            </a:r>
          </a:p>
          <a:p>
            <a:pPr>
              <a:spcAft>
                <a:spcPts val="400"/>
              </a:spcAft>
            </a:pPr>
            <a:r>
              <a:rPr lang="sr-Latn-RS" sz="1800" dirty="0">
                <a:solidFill>
                  <a:srgbClr val="A53F52"/>
                </a:solidFill>
                <a:latin typeface="Calibri" panose="020F0502020204030204"/>
              </a:rPr>
              <a:t>  color: red;</a:t>
            </a:r>
            <a:endParaRPr lang="en-US" sz="1800" dirty="0">
              <a:solidFill>
                <a:srgbClr val="A53F52"/>
              </a:solidFill>
              <a:latin typeface="Calibri" panose="020F0502020204030204"/>
            </a:endParaRPr>
          </a:p>
          <a:p>
            <a:pPr>
              <a:spcAft>
                <a:spcPts val="400"/>
              </a:spcAft>
            </a:pPr>
            <a:r>
              <a:rPr lang="en-US" dirty="0">
                <a:solidFill>
                  <a:srgbClr val="A53F52"/>
                </a:solidFill>
                <a:latin typeface="Calibri" panose="020F0502020204030204"/>
              </a:rPr>
              <a:t>  display: block;</a:t>
            </a:r>
            <a:endParaRPr lang="sr-Latn-RS" sz="1800" dirty="0">
              <a:solidFill>
                <a:srgbClr val="A53F52"/>
              </a:solidFill>
              <a:latin typeface="Calibri" panose="020F0502020204030204"/>
            </a:endParaRPr>
          </a:p>
          <a:p>
            <a:pPr>
              <a:spcAft>
                <a:spcPts val="400"/>
              </a:spcAft>
            </a:pPr>
            <a:r>
              <a:rPr lang="sr-Latn-RS" sz="1800" dirty="0">
                <a:solidFill>
                  <a:srgbClr val="A53F52"/>
                </a:solidFill>
                <a:latin typeface="Calibri" panose="020F0502020204030204"/>
              </a:rPr>
              <a:t>}</a:t>
            </a:r>
          </a:p>
        </p:txBody>
      </p:sp>
      <p:sp>
        <p:nvSpPr>
          <p:cNvPr id="14" name="TextBox 13">
            <a:extLst>
              <a:ext uri="{FF2B5EF4-FFF2-40B4-BE49-F238E27FC236}">
                <a16:creationId xmlns:a16="http://schemas.microsoft.com/office/drawing/2014/main" id="{0E956805-152F-5365-B7EB-0B4901CA7677}"/>
              </a:ext>
            </a:extLst>
          </p:cNvPr>
          <p:cNvSpPr txBox="1"/>
          <p:nvPr/>
        </p:nvSpPr>
        <p:spPr>
          <a:xfrm>
            <a:off x="8192217" y="4662609"/>
            <a:ext cx="3750735" cy="1354217"/>
          </a:xfrm>
          <a:prstGeom prst="rect">
            <a:avLst/>
          </a:prstGeom>
          <a:noFill/>
        </p:spPr>
        <p:txBody>
          <a:bodyPr wrap="square" rtlCol="0">
            <a:spAutoFit/>
          </a:bodyPr>
          <a:lstStyle/>
          <a:p>
            <a:pPr>
              <a:spcAft>
                <a:spcPts val="400"/>
              </a:spcAft>
            </a:pPr>
            <a:r>
              <a:rPr lang="sr-Latn-RS" sz="1800" dirty="0">
                <a:solidFill>
                  <a:srgbClr val="01023B"/>
                </a:solidFill>
              </a:rPr>
              <a:t>var txt1 = "</a:t>
            </a:r>
            <a:r>
              <a:rPr lang="en-US" sz="1800" dirty="0">
                <a:solidFill>
                  <a:srgbClr val="01023B"/>
                </a:solidFill>
              </a:rPr>
              <a:t>This is</a:t>
            </a:r>
            <a:r>
              <a:rPr lang="sr-Latn-RS" sz="1800" dirty="0">
                <a:solidFill>
                  <a:srgbClr val="01023B"/>
                </a:solidFill>
              </a:rPr>
              <a:t>";</a:t>
            </a:r>
          </a:p>
          <a:p>
            <a:pPr>
              <a:spcAft>
                <a:spcPts val="400"/>
              </a:spcAft>
            </a:pPr>
            <a:r>
              <a:rPr lang="sr-Latn-RS" sz="1800" dirty="0">
                <a:solidFill>
                  <a:srgbClr val="01023B"/>
                </a:solidFill>
              </a:rPr>
              <a:t>var txt2 = "</a:t>
            </a:r>
            <a:r>
              <a:rPr lang="en-US" sz="1800" dirty="0">
                <a:solidFill>
                  <a:srgbClr val="01023B"/>
                </a:solidFill>
              </a:rPr>
              <a:t>a JS paragraph</a:t>
            </a:r>
            <a:r>
              <a:rPr lang="sr-Latn-RS" sz="1800" dirty="0">
                <a:solidFill>
                  <a:srgbClr val="01023B"/>
                </a:solidFill>
              </a:rPr>
              <a:t>";</a:t>
            </a:r>
          </a:p>
          <a:p>
            <a:pPr>
              <a:spcAft>
                <a:spcPts val="400"/>
              </a:spcAft>
            </a:pPr>
            <a:r>
              <a:rPr lang="sr-Latn-RS" sz="1800" dirty="0">
                <a:solidFill>
                  <a:srgbClr val="01023B"/>
                </a:solidFill>
              </a:rPr>
              <a:t>document.getElement</a:t>
            </a:r>
            <a:r>
              <a:rPr lang="en-US" sz="1800" b="0" i="0" dirty="0" err="1">
                <a:solidFill>
                  <a:srgbClr val="01023B"/>
                </a:solidFill>
                <a:effectLst/>
              </a:rPr>
              <a:t>TagName</a:t>
            </a:r>
            <a:r>
              <a:rPr lang="en-US" sz="1800" b="0" i="0" dirty="0">
                <a:solidFill>
                  <a:srgbClr val="01023B"/>
                </a:solidFill>
                <a:effectLst/>
              </a:rPr>
              <a:t> </a:t>
            </a:r>
            <a:r>
              <a:rPr lang="sr-Latn-RS" sz="1800" dirty="0">
                <a:solidFill>
                  <a:srgbClr val="01023B"/>
                </a:solidFill>
              </a:rPr>
              <a:t>("</a:t>
            </a:r>
            <a:r>
              <a:rPr lang="en-US" sz="1800" dirty="0">
                <a:solidFill>
                  <a:srgbClr val="01023B"/>
                </a:solidFill>
              </a:rPr>
              <a:t>p</a:t>
            </a:r>
            <a:r>
              <a:rPr lang="sr-Latn-RS" sz="1800" dirty="0">
                <a:solidFill>
                  <a:srgbClr val="01023B"/>
                </a:solidFill>
              </a:rPr>
              <a:t>")</a:t>
            </a:r>
            <a:endParaRPr lang="en-US" sz="1800" dirty="0">
              <a:solidFill>
                <a:srgbClr val="01023B"/>
              </a:solidFill>
            </a:endParaRPr>
          </a:p>
          <a:p>
            <a:pPr>
              <a:spcAft>
                <a:spcPts val="400"/>
              </a:spcAft>
            </a:pPr>
            <a:r>
              <a:rPr lang="sr-Latn-RS" sz="1800" dirty="0">
                <a:solidFill>
                  <a:srgbClr val="01023B"/>
                </a:solidFill>
              </a:rPr>
              <a:t>.innerHTML = txt1 + txt2;</a:t>
            </a:r>
          </a:p>
        </p:txBody>
      </p:sp>
    </p:spTree>
    <p:extLst>
      <p:ext uri="{BB962C8B-B14F-4D97-AF65-F5344CB8AC3E}">
        <p14:creationId xmlns:p14="http://schemas.microsoft.com/office/powerpoint/2010/main" val="951572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1510448"/>
            <a:ext cx="3750736" cy="2000548"/>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Pug (Jade)</a:t>
            </a:r>
          </a:p>
          <a:p>
            <a:pPr>
              <a:spcAft>
                <a:spcPts val="400"/>
              </a:spcAft>
            </a:pPr>
            <a:r>
              <a:rPr lang="en-US" sz="2000" dirty="0">
                <a:solidFill>
                  <a:sysClr val="windowText" lastClr="000000"/>
                </a:solidFill>
                <a:latin typeface="Calibri" panose="020F0502020204030204"/>
              </a:rPr>
              <a:t>Node-</a:t>
            </a:r>
            <a:r>
              <a:rPr lang="en-US" sz="2000" dirty="0" err="1">
                <a:solidFill>
                  <a:sysClr val="windowText" lastClr="000000"/>
                </a:solidFill>
                <a:latin typeface="Calibri" panose="020F0502020204030204"/>
              </a:rPr>
              <a:t>ov</a:t>
            </a:r>
            <a:r>
              <a:rPr lang="en-US" sz="2000" dirty="0">
                <a:solidFill>
                  <a:sysClr val="windowText" lastClr="000000"/>
                </a:solidFill>
                <a:latin typeface="Calibri" panose="020F0502020204030204"/>
              </a:rPr>
              <a:t> generator HTML </a:t>
            </a:r>
            <a:r>
              <a:rPr lang="sr-Latn-RS" sz="2000" dirty="0">
                <a:solidFill>
                  <a:sysClr val="windowText" lastClr="000000"/>
                </a:solidFill>
                <a:latin typeface="Calibri" panose="020F0502020204030204"/>
              </a:rPr>
              <a:t>šablona</a:t>
            </a:r>
          </a:p>
          <a:p>
            <a:pPr>
              <a:spcAft>
                <a:spcPts val="400"/>
              </a:spcAft>
            </a:pPr>
            <a:r>
              <a:rPr lang="sr-Latn-RS" sz="2000" dirty="0">
                <a:solidFill>
                  <a:sysClr val="windowText" lastClr="000000"/>
                </a:solidFill>
                <a:latin typeface="Calibri" panose="020F0502020204030204"/>
              </a:rPr>
              <a:t>Lakša sintaksa, bitni razmaci</a:t>
            </a:r>
          </a:p>
          <a:p>
            <a:pPr>
              <a:spcAft>
                <a:spcPts val="400"/>
              </a:spcAft>
            </a:pPr>
            <a:r>
              <a:rPr lang="sr-Latn-RS" sz="2000" dirty="0">
                <a:solidFill>
                  <a:sysClr val="windowText" lastClr="000000"/>
                </a:solidFill>
                <a:latin typeface="Calibri" panose="020F0502020204030204"/>
              </a:rPr>
              <a:t>Parent-child arhitektura</a:t>
            </a:r>
          </a:p>
          <a:p>
            <a:pPr>
              <a:spcAft>
                <a:spcPts val="400"/>
              </a:spcAft>
            </a:pPr>
            <a:r>
              <a:rPr lang="sr-Latn-RS" sz="2000" dirty="0">
                <a:solidFill>
                  <a:sysClr val="windowText" lastClr="000000"/>
                </a:solidFill>
                <a:latin typeface="Calibri" panose="020F0502020204030204"/>
              </a:rPr>
              <a:t>Promenljive, liste, tok kontrole, ...</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1510448"/>
            <a:ext cx="3750736" cy="2257028"/>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Bootstrap</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CSS framework</a:t>
            </a:r>
          </a:p>
          <a:p>
            <a:pPr>
              <a:spcAft>
                <a:spcPts val="400"/>
              </a:spcAft>
            </a:pPr>
            <a:r>
              <a:rPr lang="sr-Latn-RS" sz="2000" dirty="0">
                <a:solidFill>
                  <a:sysClr val="windowText" lastClr="000000"/>
                </a:solidFill>
                <a:latin typeface="Calibri" panose="020F0502020204030204"/>
              </a:rPr>
              <a:t>Napravljen pomoću CSS-ovog preprocesora SASS-a za Twitter</a:t>
            </a:r>
          </a:p>
          <a:p>
            <a:pPr>
              <a:spcAft>
                <a:spcPts val="400"/>
              </a:spcAft>
            </a:pPr>
            <a:r>
              <a:rPr lang="sr-Latn-RS" sz="2000" dirty="0">
                <a:solidFill>
                  <a:sysClr val="windowText" lastClr="000000"/>
                </a:solidFill>
                <a:latin typeface="Calibri" panose="020F0502020204030204"/>
              </a:rPr>
              <a:t>Promenljive, nasleđivanje, funkcije, ugnežđena pravila, ...</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6" y="1510448"/>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N</a:t>
            </a:r>
            <a:r>
              <a:rPr lang="sr-Latn-RS" sz="2400" b="1" dirty="0">
                <a:solidFill>
                  <a:srgbClr val="01023B"/>
                </a:solidFill>
                <a:latin typeface="Calibri" panose="020F0502020204030204"/>
              </a:rPr>
              <a:t>ode</a:t>
            </a:r>
            <a:r>
              <a:rPr lang="en-US" sz="2400" b="1" dirty="0">
                <a:solidFill>
                  <a:srgbClr val="01023B"/>
                </a:solidFill>
                <a:latin typeface="Calibri" panose="020F0502020204030204"/>
              </a:rPr>
              <a:t>.</a:t>
            </a:r>
            <a:r>
              <a:rPr lang="sr-Latn-RS" sz="2400" b="1" dirty="0">
                <a:solidFill>
                  <a:srgbClr val="01023B"/>
                </a:solidFill>
                <a:latin typeface="Calibri" panose="020F0502020204030204"/>
              </a:rPr>
              <a:t>js</a:t>
            </a:r>
          </a:p>
          <a:p>
            <a:pPr>
              <a:spcAft>
                <a:spcPts val="400"/>
              </a:spcAft>
            </a:pPr>
            <a:r>
              <a:rPr lang="sr-Latn-RS" sz="2000" dirty="0">
                <a:latin typeface="Calibri" panose="020F0502020204030204"/>
              </a:rPr>
              <a:t>Runtime environment koji dozvoljava JS-u da se izvršava izvan web browsera (npr. u CL ili na back-endu)</a:t>
            </a:r>
          </a:p>
          <a:p>
            <a:pPr>
              <a:spcAft>
                <a:spcPts val="400"/>
              </a:spcAft>
            </a:pPr>
            <a:r>
              <a:rPr lang="sr-Latn-RS" sz="2000" dirty="0">
                <a:latin typeface="Calibri" panose="020F0502020204030204"/>
              </a:rPr>
              <a:t>Event-driven arhitektura koja koristi callback-ove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3631428"/>
            <a:ext cx="3750736" cy="266739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 var user = {description: 'foo bar'}</a:t>
            </a:r>
          </a:p>
          <a:p>
            <a:pPr>
              <a:spcAft>
                <a:spcPts val="400"/>
              </a:spcAft>
            </a:pPr>
            <a:r>
              <a:rPr lang="en-US" dirty="0">
                <a:solidFill>
                  <a:srgbClr val="EA9A5C"/>
                </a:solidFill>
                <a:latin typeface="Calibri" panose="020F0502020204030204"/>
              </a:rPr>
              <a:t>- var </a:t>
            </a:r>
            <a:r>
              <a:rPr lang="en-US" dirty="0" err="1">
                <a:solidFill>
                  <a:srgbClr val="EA9A5C"/>
                </a:solidFill>
                <a:latin typeface="Calibri" panose="020F0502020204030204"/>
              </a:rPr>
              <a:t>authorised</a:t>
            </a:r>
            <a:r>
              <a:rPr lang="en-US" dirty="0">
                <a:solidFill>
                  <a:srgbClr val="EA9A5C"/>
                </a:solidFill>
                <a:latin typeface="Calibri" panose="020F0502020204030204"/>
              </a:rPr>
              <a:t> = false</a:t>
            </a:r>
          </a:p>
          <a:p>
            <a:pPr>
              <a:spcAft>
                <a:spcPts val="400"/>
              </a:spcAft>
            </a:pPr>
            <a:r>
              <a:rPr lang="en-US" dirty="0">
                <a:solidFill>
                  <a:srgbClr val="EA9A5C"/>
                </a:solidFill>
                <a:latin typeface="Calibri" panose="020F0502020204030204"/>
              </a:rPr>
              <a:t>if </a:t>
            </a:r>
            <a:r>
              <a:rPr lang="en-US" dirty="0" err="1">
                <a:solidFill>
                  <a:srgbClr val="EA9A5C"/>
                </a:solidFill>
                <a:latin typeface="Calibri" panose="020F0502020204030204"/>
              </a:rPr>
              <a:t>user.description</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h2.green Description </a:t>
            </a:r>
            <a:endParaRPr lang="sr-Latn-R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else if </a:t>
            </a:r>
            <a:r>
              <a:rPr lang="en-US" dirty="0" err="1">
                <a:solidFill>
                  <a:srgbClr val="EA9A5C"/>
                </a:solidFill>
                <a:latin typeface="Calibri" panose="020F0502020204030204"/>
              </a:rPr>
              <a:t>authorised</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h2.blue Description</a:t>
            </a:r>
          </a:p>
          <a:p>
            <a:pPr>
              <a:spcAft>
                <a:spcPts val="400"/>
              </a:spcAft>
            </a:pPr>
            <a:r>
              <a:rPr lang="en-US" dirty="0">
                <a:solidFill>
                  <a:srgbClr val="EA9A5C"/>
                </a:solidFill>
                <a:latin typeface="Calibri" panose="020F0502020204030204"/>
              </a:rPr>
              <a:t>else</a:t>
            </a:r>
          </a:p>
          <a:p>
            <a:pPr>
              <a:spcAft>
                <a:spcPts val="400"/>
              </a:spcAft>
            </a:pPr>
            <a:r>
              <a:rPr lang="en-US" dirty="0">
                <a:solidFill>
                  <a:srgbClr val="EA9A5C"/>
                </a:solidFill>
                <a:latin typeface="Calibri" panose="020F0502020204030204"/>
              </a:rPr>
              <a:t>    h2.red Description</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3990504"/>
            <a:ext cx="3766524" cy="2010807"/>
          </a:xfrm>
          <a:prstGeom prst="rect">
            <a:avLst/>
          </a:prstGeom>
          <a:noFill/>
        </p:spPr>
        <p:txBody>
          <a:bodyPr wrap="square" rtlCol="0">
            <a:spAutoFit/>
          </a:bodyPr>
          <a:lstStyle/>
          <a:p>
            <a:pPr>
              <a:spcAft>
                <a:spcPts val="400"/>
              </a:spcAft>
            </a:pPr>
            <a:r>
              <a:rPr lang="en-US" sz="1800" dirty="0">
                <a:solidFill>
                  <a:srgbClr val="A53F52"/>
                </a:solidFill>
                <a:latin typeface="Calibri" panose="020F0502020204030204"/>
              </a:rPr>
              <a:t>&lt;div class="</a:t>
            </a:r>
            <a:r>
              <a:rPr lang="en-US" sz="1800" u="sng" dirty="0">
                <a:solidFill>
                  <a:srgbClr val="A53F52"/>
                </a:solidFill>
                <a:latin typeface="Calibri" panose="020F0502020204030204"/>
              </a:rPr>
              <a:t>container</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&lt;h2&gt;Alerts&lt;/h2&gt;</a:t>
            </a:r>
          </a:p>
          <a:p>
            <a:pPr>
              <a:spcAft>
                <a:spcPts val="400"/>
              </a:spcAft>
            </a:pPr>
            <a:r>
              <a:rPr lang="en-US" sz="1800" dirty="0">
                <a:solidFill>
                  <a:srgbClr val="A53F52"/>
                </a:solidFill>
                <a:latin typeface="Calibri" panose="020F0502020204030204"/>
              </a:rPr>
              <a:t>  &lt;div class="</a:t>
            </a:r>
            <a:r>
              <a:rPr lang="en-US" sz="1800" u="sng" dirty="0">
                <a:solidFill>
                  <a:srgbClr val="A53F52"/>
                </a:solidFill>
                <a:latin typeface="Calibri" panose="020F0502020204030204"/>
              </a:rPr>
              <a:t>alert alert-success</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&lt;strong&gt;Success!&lt;/strong&gt; </a:t>
            </a:r>
            <a:endParaRPr lang="sr-Latn-RS" sz="1800" dirty="0">
              <a:solidFill>
                <a:srgbClr val="A53F52"/>
              </a:solidFill>
              <a:latin typeface="Calibri" panose="020F0502020204030204"/>
            </a:endParaRPr>
          </a:p>
          <a:p>
            <a:pPr>
              <a:spcAft>
                <a:spcPts val="400"/>
              </a:spcAft>
            </a:pPr>
            <a:r>
              <a:rPr lang="sr-Latn-RS" dirty="0">
                <a:solidFill>
                  <a:srgbClr val="A53F52"/>
                </a:solidFill>
                <a:latin typeface="Calibri" panose="020F0502020204030204"/>
              </a:rPr>
              <a:t>  </a:t>
            </a: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a:p>
            <a:pPr>
              <a:spcAft>
                <a:spcPts val="400"/>
              </a:spcAft>
            </a:pP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p:txBody>
      </p:sp>
      <p:sp>
        <p:nvSpPr>
          <p:cNvPr id="2" name="TextBox 1">
            <a:extLst>
              <a:ext uri="{FF2B5EF4-FFF2-40B4-BE49-F238E27FC236}">
                <a16:creationId xmlns:a16="http://schemas.microsoft.com/office/drawing/2014/main" id="{628D78D1-1334-B1F3-0784-90CD3913DA1C}"/>
              </a:ext>
            </a:extLst>
          </p:cNvPr>
          <p:cNvSpPr txBox="1"/>
          <p:nvPr/>
        </p:nvSpPr>
        <p:spPr>
          <a:xfrm>
            <a:off x="8192216" y="4103275"/>
            <a:ext cx="3750736" cy="1231106"/>
          </a:xfrm>
          <a:prstGeom prst="rect">
            <a:avLst/>
          </a:prstGeom>
          <a:noFill/>
          <a:ln>
            <a:solidFill>
              <a:srgbClr val="01023B"/>
            </a:solidFill>
          </a:ln>
        </p:spPr>
        <p:txBody>
          <a:bodyPr wrap="square" rtlCol="0">
            <a:spAutoFit/>
          </a:bodyPr>
          <a:lstStyle/>
          <a:p>
            <a:pPr>
              <a:spcAft>
                <a:spcPts val="1200"/>
              </a:spcAft>
            </a:pPr>
            <a:r>
              <a:rPr lang="sr-Latn-RS" sz="2400" b="1" dirty="0">
                <a:solidFill>
                  <a:srgbClr val="01023B"/>
                </a:solidFill>
                <a:latin typeface="Calibri" panose="020F0502020204030204"/>
              </a:rPr>
              <a:t>jQuery</a:t>
            </a:r>
          </a:p>
          <a:p>
            <a:pPr>
              <a:spcAft>
                <a:spcPts val="1200"/>
              </a:spcAft>
            </a:pPr>
            <a:r>
              <a:rPr lang="sr-Latn-RS" sz="2000" dirty="0">
                <a:latin typeface="Calibri" panose="020F0502020204030204"/>
              </a:rPr>
              <a:t>JS biblioteka za lako upravljanje HTML-om i CSS-om</a:t>
            </a:r>
          </a:p>
        </p:txBody>
      </p:sp>
      <p:sp>
        <p:nvSpPr>
          <p:cNvPr id="4" name="TextBox 3">
            <a:extLst>
              <a:ext uri="{FF2B5EF4-FFF2-40B4-BE49-F238E27FC236}">
                <a16:creationId xmlns:a16="http://schemas.microsoft.com/office/drawing/2014/main" id="{EBD2CAE1-9795-D3AD-28E0-22E3C4E3F877}"/>
              </a:ext>
            </a:extLst>
          </p:cNvPr>
          <p:cNvSpPr txBox="1"/>
          <p:nvPr/>
        </p:nvSpPr>
        <p:spPr>
          <a:xfrm>
            <a:off x="8176429" y="5491758"/>
            <a:ext cx="3750736" cy="923330"/>
          </a:xfrm>
          <a:prstGeom prst="rect">
            <a:avLst/>
          </a:prstGeom>
          <a:noFill/>
        </p:spPr>
        <p:txBody>
          <a:bodyPr wrap="square">
            <a:spAutoFit/>
          </a:bodyPr>
          <a:lstStyle/>
          <a:p>
            <a:r>
              <a:rPr lang="en-US" dirty="0">
                <a:solidFill>
                  <a:srgbClr val="01023B"/>
                </a:solidFill>
              </a:rPr>
              <a:t>$("#p1").hover(function(){</a:t>
            </a:r>
          </a:p>
          <a:p>
            <a:r>
              <a:rPr lang="en-US" dirty="0">
                <a:solidFill>
                  <a:srgbClr val="01023B"/>
                </a:solidFill>
              </a:rPr>
              <a:t>    alert("You entered p1!");</a:t>
            </a:r>
          </a:p>
          <a:p>
            <a:r>
              <a:rPr lang="en-US" dirty="0">
                <a:solidFill>
                  <a:srgbClr val="01023B"/>
                </a:solidFill>
              </a:rPr>
              <a:t>  });</a:t>
            </a:r>
          </a:p>
        </p:txBody>
      </p:sp>
    </p:spTree>
    <p:extLst>
      <p:ext uri="{BB962C8B-B14F-4D97-AF65-F5344CB8AC3E}">
        <p14:creationId xmlns:p14="http://schemas.microsoft.com/office/powerpoint/2010/main" val="411670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F1A1280-6900-3294-ABB1-5A8DE4B41E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037" y="0"/>
            <a:ext cx="9649926" cy="6819900"/>
          </a:xfrm>
          <a:prstGeom prst="rect">
            <a:avLst/>
          </a:prstGeom>
          <a:ln w="19050">
            <a:noFill/>
          </a:ln>
        </p:spPr>
      </p:pic>
    </p:spTree>
    <p:extLst>
      <p:ext uri="{BB962C8B-B14F-4D97-AF65-F5344CB8AC3E}">
        <p14:creationId xmlns:p14="http://schemas.microsoft.com/office/powerpoint/2010/main" val="121643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6081598" cy="861774"/>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POKRETANJE I PRISTUP APLIKACIJI</a:t>
            </a:r>
          </a:p>
          <a:p>
            <a:endParaRPr lang="en-US" dirty="0"/>
          </a:p>
        </p:txBody>
      </p:sp>
      <p:pic>
        <p:nvPicPr>
          <p:cNvPr id="2" name="Picture 1" descr="Graphical user interface, application&#10;&#10;Description automatically generated">
            <a:extLst>
              <a:ext uri="{FF2B5EF4-FFF2-40B4-BE49-F238E27FC236}">
                <a16:creationId xmlns:a16="http://schemas.microsoft.com/office/drawing/2014/main" id="{DE077E04-449E-D9E4-8A64-EA912DEDA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76010">
            <a:off x="9052010" y="997803"/>
            <a:ext cx="2238153" cy="4979486"/>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DFEA0F8B-DC82-EF42-592D-75CB97DFB3E4}"/>
              </a:ext>
            </a:extLst>
          </p:cNvPr>
          <p:cNvSpPr txBox="1"/>
          <p:nvPr/>
        </p:nvSpPr>
        <p:spPr>
          <a:xfrm>
            <a:off x="542486" y="1289825"/>
            <a:ext cx="7981376" cy="861774"/>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na</a:t>
            </a:r>
            <a:r>
              <a:rPr lang="en-US" sz="2000" dirty="0">
                <a:solidFill>
                  <a:sysClr val="windowText" lastClr="000000"/>
                </a:solidFill>
                <a:latin typeface="Calibri" panose="020F0502020204030204"/>
              </a:rPr>
              <a:t> server</a:t>
            </a:r>
            <a:r>
              <a:rPr lang="sr-Latn-RS" sz="2000" dirty="0">
                <a:solidFill>
                  <a:sysClr val="windowText" lastClr="000000"/>
                </a:solidFill>
                <a:latin typeface="Calibri" panose="020F0502020204030204"/>
              </a:rPr>
              <a:t>u</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pokre</a:t>
            </a:r>
            <a:r>
              <a:rPr lang="sr-Latn-RS" sz="2000" dirty="0">
                <a:solidFill>
                  <a:sysClr val="windowText" lastClr="000000"/>
                </a:solidFill>
                <a:latin typeface="Calibri" panose="020F0502020204030204"/>
              </a:rPr>
              <a:t>će iz CLI komandom </a:t>
            </a:r>
            <a:r>
              <a:rPr lang="en-US" dirty="0" err="1">
                <a:latin typeface="Consolas" panose="020B0609020204030204" pitchFamily="49" charset="0"/>
              </a:rPr>
              <a:t>npm</a:t>
            </a:r>
            <a:r>
              <a:rPr lang="en-US" dirty="0">
                <a:latin typeface="Consolas" panose="020B0609020204030204" pitchFamily="49" charset="0"/>
              </a:rPr>
              <a:t> run ./index.js</a:t>
            </a:r>
            <a:endParaRPr lang="sr-Latn-RS" dirty="0">
              <a:latin typeface="Consolas" panose="020B0609020204030204" pitchFamily="49" charset="0"/>
            </a:endParaRPr>
          </a:p>
          <a:p>
            <a:pPr>
              <a:spcAft>
                <a:spcPts val="1200"/>
              </a:spcAft>
            </a:pPr>
            <a:r>
              <a:rPr lang="sr-Latn-RS" sz="2000" dirty="0"/>
              <a:t>Može joj se pristupiti sa više uređaje preko web browsera unutar iste mreže</a:t>
            </a:r>
          </a:p>
        </p:txBody>
      </p:sp>
      <p:pic>
        <p:nvPicPr>
          <p:cNvPr id="4" name="Picture 3" descr="Graphical user interface, text, application&#10;&#10;Description automatically generated">
            <a:extLst>
              <a:ext uri="{FF2B5EF4-FFF2-40B4-BE49-F238E27FC236}">
                <a16:creationId xmlns:a16="http://schemas.microsoft.com/office/drawing/2014/main" id="{3C7288C7-61C7-E918-A9D9-B717D213DE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486" y="2361863"/>
            <a:ext cx="7676872" cy="3871671"/>
          </a:xfrm>
          <a:prstGeom prst="rect">
            <a:avLst/>
          </a:prstGeom>
          <a:ln w="19050">
            <a:gradFill flip="none" rotWithShape="1">
              <a:gsLst>
                <a:gs pos="0">
                  <a:srgbClr val="01023B"/>
                </a:gs>
                <a:gs pos="50000">
                  <a:srgbClr val="A53F52"/>
                </a:gs>
                <a:gs pos="100000">
                  <a:srgbClr val="EA9A5C"/>
                </a:gs>
              </a:gsLst>
              <a:lin ang="8100000" scaled="1"/>
              <a:tileRect/>
            </a:gradFill>
          </a:ln>
        </p:spPr>
      </p:pic>
    </p:spTree>
    <p:extLst>
      <p:ext uri="{BB962C8B-B14F-4D97-AF65-F5344CB8AC3E}">
        <p14:creationId xmlns:p14="http://schemas.microsoft.com/office/powerpoint/2010/main" val="3419632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3263</TotalTime>
  <Words>4222</Words>
  <Application>Microsoft Office PowerPoint</Application>
  <PresentationFormat>Widescreen</PresentationFormat>
  <Paragraphs>422</Paragraphs>
  <Slides>54</Slides>
  <Notes>48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Cambria Math</vt:lpstr>
      <vt:lpstr>Consolas</vt:lpstr>
      <vt:lpstr>Office Theme</vt:lpstr>
      <vt:lpstr>SISTEM ZA VIZUELNU REPREZENTACIJU BLOCKCHAIN TEHNOLOGIJE</vt:lpstr>
      <vt:lpstr>PowerPoint Presentation</vt:lpstr>
      <vt:lpstr>UVOD U BLOCKCHAIN</vt:lpstr>
      <vt:lpstr>PowerPoint Presentation</vt:lpstr>
      <vt:lpstr>ARHITEKTURA SISTEMA</vt:lpstr>
      <vt:lpstr>PowerPoint Presentation</vt:lpstr>
      <vt:lpstr>PowerPoint Presentation</vt:lpstr>
      <vt:lpstr>PowerPoint Presentation</vt:lpstr>
      <vt:lpstr>PowerPoint Presentation</vt:lpstr>
      <vt:lpstr>KAKO BLOCKCHAIN RADI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ZAKLJUČAK</vt:lpstr>
      <vt:lpstr>PowerPoint Presentation</vt:lpstr>
      <vt:lpstr>HVALA NA PAŽNJI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FOR VISUAL REPRESENTATION OF BLOCKCHAIN TECHNOLOGY</dc:title>
  <dc:creator>Dimitrije Knezevic</dc:creator>
  <cp:lastModifiedBy>Dimitrije Knezevic</cp:lastModifiedBy>
  <cp:revision>55</cp:revision>
  <dcterms:created xsi:type="dcterms:W3CDTF">2023-03-04T15:09:55Z</dcterms:created>
  <dcterms:modified xsi:type="dcterms:W3CDTF">2023-05-09T18:30:32Z</dcterms:modified>
</cp:coreProperties>
</file>